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1.svg" ContentType="image/svg+xml"/>
  <Override PartName="/ppt/media/image13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47.svg" ContentType="image/svg+xml"/>
  <Override PartName="/ppt/media/image48.svg" ContentType="image/svg+xml"/>
  <Override PartName="/ppt/media/image50.svg" ContentType="image/svg+xml"/>
  <Override PartName="/ppt/media/image51.svg" ContentType="image/svg+xml"/>
  <Override PartName="/ppt/media/image53.svg" ContentType="image/svg+xml"/>
  <Override PartName="/ppt/media/image54.svg" ContentType="image/svg+xml"/>
  <Override PartName="/ppt/media/image57.svg" ContentType="image/svg+xml"/>
  <Override PartName="/ppt/media/image59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5.svg" ContentType="image/svg+xml"/>
  <Override PartName="/ppt/media/image67.svg" ContentType="image/svg+xml"/>
  <Override PartName="/ppt/media/image70.svg" ContentType="image/svg+xml"/>
  <Override PartName="/ppt/media/image71.svg" ContentType="image/svg+xml"/>
  <Override PartName="/ppt/media/image73.svg" ContentType="image/svg+xml"/>
  <Override PartName="/ppt/media/image75.svg" ContentType="image/svg+xml"/>
  <Override PartName="/ppt/media/image77.svg" ContentType="image/svg+xml"/>
  <Override PartName="/ppt/media/image79.svg" ContentType="image/svg+xml"/>
  <Override PartName="/ppt/media/image81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.svg" ContentType="image/svg+xml"/>
  <Override PartName="/ppt/media/image90.svg" ContentType="image/svg+xml"/>
  <Override PartName="/ppt/media/image92.svg" ContentType="image/svg+xml"/>
  <Override PartName="/ppt/media/image94.svg" ContentType="image/svg+xml"/>
  <Override PartName="/ppt/media/image9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5242540" cy="8576945"/>
  <p:notesSz cx="8576945" cy="15242540"/>
  <p:embeddedFontLst>
    <p:embeddedFont>
      <p:font typeface="HarmonyOS Sans" panose="00000500000000000000" pitchFamily="34" charset="-122"/>
      <p:regular r:id="rId35"/>
    </p:embeddedFont>
    <p:embeddedFont>
      <p:font typeface="HarmonyOS Sans" panose="00000500000000000000" pitchFamily="34" charset="-120"/>
      <p:regular r:id="rId36"/>
    </p:embeddedFont>
    <p:embeddedFont>
      <p:font typeface="Barlow" panose="00000500000000000000" pitchFamily="34" charset="0"/>
      <p:regular r:id="rId37"/>
    </p:embeddedFont>
    <p:embeddedFont>
      <p:font typeface="Barlow" panose="00000500000000000000" pitchFamily="34" charset="-122"/>
      <p:regular r:id="rId38"/>
    </p:embeddedFont>
    <p:embeddedFont>
      <p:font typeface="Barlow" panose="00000500000000000000" pitchFamily="34" charset="-120"/>
      <p:regular r:id="rId39"/>
    </p:embeddedFont>
    <p:embeddedFont>
      <p:font typeface="Calibri" panose="020F0502020204030204" charset="0"/>
      <p:regular r:id="rId40"/>
      <p:bold r:id="rId41"/>
      <p:italic r:id="rId42"/>
      <p:boldItalic r:id="rId43"/>
    </p:embeddedFont>
  </p:embeddedFontLst>
  <p:custDataLst>
    <p:tags r:id="rId4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tags" Target="tags/tag1.xml"/><Relationship Id="rId43" Type="http://schemas.openxmlformats.org/officeDocument/2006/relationships/font" Target="fonts/font9.fntdata"/><Relationship Id="rId42" Type="http://schemas.openxmlformats.org/officeDocument/2006/relationships/font" Target="fonts/font8.fntdata"/><Relationship Id="rId41" Type="http://schemas.openxmlformats.org/officeDocument/2006/relationships/font" Target="fonts/font7.fntdata"/><Relationship Id="rId4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31.svg"/><Relationship Id="rId7" Type="http://schemas.openxmlformats.org/officeDocument/2006/relationships/image" Target="../media/image30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Relationship Id="rId3" Type="http://schemas.openxmlformats.org/officeDocument/2006/relationships/image" Target="../media/image26.png"/><Relationship Id="rId20" Type="http://schemas.openxmlformats.org/officeDocument/2006/relationships/notesSlide" Target="../notesSlides/notesSlide10.xml"/><Relationship Id="rId2" Type="http://schemas.openxmlformats.org/officeDocument/2006/relationships/image" Target="../media/image25.sv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40.svg"/><Relationship Id="rId17" Type="http://schemas.openxmlformats.org/officeDocument/2006/relationships/image" Target="../media/image12.png"/><Relationship Id="rId16" Type="http://schemas.openxmlformats.org/officeDocument/2006/relationships/image" Target="../media/image39.svg"/><Relationship Id="rId15" Type="http://schemas.openxmlformats.org/officeDocument/2006/relationships/image" Target="../media/image38.png"/><Relationship Id="rId14" Type="http://schemas.openxmlformats.org/officeDocument/2006/relationships/image" Target="../media/image37.svg"/><Relationship Id="rId13" Type="http://schemas.openxmlformats.org/officeDocument/2006/relationships/image" Target="../media/image36.png"/><Relationship Id="rId12" Type="http://schemas.openxmlformats.org/officeDocument/2006/relationships/image" Target="../media/image35.svg"/><Relationship Id="rId11" Type="http://schemas.openxmlformats.org/officeDocument/2006/relationships/image" Target="../media/image34.png"/><Relationship Id="rId10" Type="http://schemas.openxmlformats.org/officeDocument/2006/relationships/image" Target="../media/image33.sv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7.svg"/><Relationship Id="rId7" Type="http://schemas.openxmlformats.org/officeDocument/2006/relationships/image" Target="../media/image12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0" Type="http://schemas.openxmlformats.org/officeDocument/2006/relationships/notesSlide" Target="../notesSlides/notesSlide11.xml"/><Relationship Id="rId1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8.sv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4.svg"/><Relationship Id="rId6" Type="http://schemas.openxmlformats.org/officeDocument/2006/relationships/image" Target="../media/image12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Relationship Id="rId3" Type="http://schemas.openxmlformats.org/officeDocument/2006/relationships/image" Target="../media/image51.svg"/><Relationship Id="rId2" Type="http://schemas.openxmlformats.org/officeDocument/2006/relationships/image" Target="../media/image50.svg"/><Relationship Id="rId1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7.svg"/><Relationship Id="rId3" Type="http://schemas.openxmlformats.org/officeDocument/2006/relationships/image" Target="../media/image12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0.svg"/><Relationship Id="rId3" Type="http://schemas.openxmlformats.org/officeDocument/2006/relationships/image" Target="../media/image12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5.svg"/><Relationship Id="rId5" Type="http://schemas.openxmlformats.org/officeDocument/2006/relationships/image" Target="../media/image12.png"/><Relationship Id="rId4" Type="http://schemas.openxmlformats.org/officeDocument/2006/relationships/image" Target="../media/image64.svg"/><Relationship Id="rId3" Type="http://schemas.openxmlformats.org/officeDocument/2006/relationships/image" Target="../media/image63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7.svg"/><Relationship Id="rId2" Type="http://schemas.openxmlformats.org/officeDocument/2006/relationships/image" Target="../media/image12.png"/><Relationship Id="rId1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0.svg"/><Relationship Id="rId3" Type="http://schemas.openxmlformats.org/officeDocument/2006/relationships/image" Target="../media/image12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1.svg"/><Relationship Id="rId1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0.png"/><Relationship Id="rId8" Type="http://schemas.openxmlformats.org/officeDocument/2006/relationships/image" Target="../media/image79.svg"/><Relationship Id="rId7" Type="http://schemas.openxmlformats.org/officeDocument/2006/relationships/image" Target="../media/image78.png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75.svg"/><Relationship Id="rId3" Type="http://schemas.openxmlformats.org/officeDocument/2006/relationships/image" Target="../media/image74.png"/><Relationship Id="rId2" Type="http://schemas.openxmlformats.org/officeDocument/2006/relationships/image" Target="../media/image73.svg"/><Relationship Id="rId14" Type="http://schemas.openxmlformats.org/officeDocument/2006/relationships/notesSlide" Target="../notesSlides/notesSlide24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82.svg"/><Relationship Id="rId11" Type="http://schemas.openxmlformats.org/officeDocument/2006/relationships/image" Target="../media/image12.png"/><Relationship Id="rId10" Type="http://schemas.openxmlformats.org/officeDocument/2006/relationships/image" Target="../media/image81.svg"/><Relationship Id="rId1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4.svg"/><Relationship Id="rId2" Type="http://schemas.openxmlformats.org/officeDocument/2006/relationships/image" Target="../media/image12.png"/><Relationship Id="rId1" Type="http://schemas.openxmlformats.org/officeDocument/2006/relationships/image" Target="../media/image83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3.png"/><Relationship Id="rId8" Type="http://schemas.openxmlformats.org/officeDocument/2006/relationships/image" Target="../media/image92.svg"/><Relationship Id="rId7" Type="http://schemas.openxmlformats.org/officeDocument/2006/relationships/image" Target="../media/image91.png"/><Relationship Id="rId6" Type="http://schemas.openxmlformats.org/officeDocument/2006/relationships/image" Target="../media/image90.svg"/><Relationship Id="rId5" Type="http://schemas.openxmlformats.org/officeDocument/2006/relationships/image" Target="../media/image89.png"/><Relationship Id="rId4" Type="http://schemas.openxmlformats.org/officeDocument/2006/relationships/image" Target="../media/image88.svg"/><Relationship Id="rId3" Type="http://schemas.openxmlformats.org/officeDocument/2006/relationships/image" Target="../media/image87.png"/><Relationship Id="rId2" Type="http://schemas.openxmlformats.org/officeDocument/2006/relationships/image" Target="../media/image86.svg"/><Relationship Id="rId14" Type="http://schemas.openxmlformats.org/officeDocument/2006/relationships/notesSlide" Target="../notesSlides/notesSlide27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95.svg"/><Relationship Id="rId11" Type="http://schemas.openxmlformats.org/officeDocument/2006/relationships/image" Target="../media/image12.png"/><Relationship Id="rId10" Type="http://schemas.openxmlformats.org/officeDocument/2006/relationships/image" Target="../media/image94.svg"/><Relationship Id="rId1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96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3.svg"/><Relationship Id="rId7" Type="http://schemas.openxmlformats.org/officeDocument/2006/relationships/image" Target="../media/image12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svg"/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2.svg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sv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17904" y="1984248"/>
            <a:ext cx="6684264" cy="282549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b"/>
          <a:lstStyle/>
          <a:p>
            <a:pPr algn="l">
              <a:lnSpc>
                <a:spcPct val="100000"/>
              </a:lnSpc>
            </a:pPr>
            <a:r>
              <a:rPr lang="en-US" sz="72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智能驾驶中间件开发方案</a:t>
            </a:r>
            <a:endParaRPr lang="en-US" sz="7200" dirty="0"/>
          </a:p>
        </p:txBody>
      </p:sp>
      <p:sp>
        <p:nvSpPr>
          <p:cNvPr id="3" name="Text 1"/>
          <p:cNvSpPr/>
          <p:nvPr/>
        </p:nvSpPr>
        <p:spPr>
          <a:xfrm>
            <a:off x="1517904" y="4992624"/>
            <a:ext cx="6976872" cy="29260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4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创建积极的企业文化，提升员工凝聚力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85800" y="466344"/>
            <a:ext cx="1600200" cy="3840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6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YOUR LOGO</a:t>
            </a:r>
            <a:endParaRPr lang="en-US" sz="16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6089904"/>
            <a:ext cx="2523744" cy="51206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792224" y="6163056"/>
            <a:ext cx="1975104" cy="3840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600" dirty="0">
                <a:solidFill>
                  <a:srgbClr val="FFFFFF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汇报人：xxx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06240" y="4270248"/>
            <a:ext cx="10232136" cy="145389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2624" y="6035040"/>
            <a:ext cx="9445752" cy="1490472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9888" y="5916168"/>
            <a:ext cx="3602736" cy="301752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57984" y="4142232"/>
            <a:ext cx="2066544" cy="301752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5528" y="6071616"/>
            <a:ext cx="4837176" cy="1572768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54096" y="2414016"/>
            <a:ext cx="11393424" cy="1490472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45336" y="4297680"/>
            <a:ext cx="3291840" cy="155448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313432" y="1975104"/>
            <a:ext cx="1755648" cy="2039112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1545336" y="475488"/>
            <a:ext cx="13048488" cy="8412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通信管理模块</a:t>
            </a:r>
            <a:endParaRPr lang="en-US" sz="3600" dirty="0"/>
          </a:p>
        </p:txBody>
      </p:sp>
      <p:sp>
        <p:nvSpPr>
          <p:cNvPr id="11" name="Text 1"/>
          <p:cNvSpPr/>
          <p:nvPr/>
        </p:nvSpPr>
        <p:spPr>
          <a:xfrm>
            <a:off x="5833872" y="6172200"/>
            <a:ext cx="8421624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高性能通讯组件设计</a:t>
            </a:r>
            <a:endParaRPr lang="en-US" sz="1800" dirty="0"/>
          </a:p>
        </p:txBody>
      </p:sp>
      <p:sp>
        <p:nvSpPr>
          <p:cNvPr id="12" name="Text 2"/>
          <p:cNvSpPr/>
          <p:nvPr/>
        </p:nvSpPr>
        <p:spPr>
          <a:xfrm>
            <a:off x="5833872" y="6528816"/>
            <a:ext cx="8421624" cy="85953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高性能通讯组件设计以保障数据传输的高效与稳定。采用先进的网络协议和优化算法，实现低延迟、高吞吐量的数据交换。同时，支持多线程处理，提升并发处理能力，确保在复杂的网络环境下仍能保持优秀的通信性能。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5120640" y="4407408"/>
            <a:ext cx="9125712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跨线程与跨进程通信机制</a:t>
            </a:r>
            <a:endParaRPr lang="en-US" sz="1800" dirty="0"/>
          </a:p>
        </p:txBody>
      </p:sp>
      <p:sp>
        <p:nvSpPr>
          <p:cNvPr id="14" name="Text 4"/>
          <p:cNvSpPr/>
          <p:nvPr/>
        </p:nvSpPr>
        <p:spPr>
          <a:xfrm>
            <a:off x="5120640" y="4773168"/>
            <a:ext cx="9125712" cy="85953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跨线程与跨进程通信机制确保不同线程、进程间的高效数据交互。采用消息队列、共享内存和信号量等技术，实现线程安全的数据传递和同步。通过定义统一的数据交换格式和协议，保障信息的一致性和准确性。同时，引入错误处理和重试机制，提高通信的稳定性和可靠性。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4224528" y="2542032"/>
            <a:ext cx="10021824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跨机通信解决方案</a:t>
            </a:r>
            <a:endParaRPr lang="en-US" sz="1800" dirty="0"/>
          </a:p>
        </p:txBody>
      </p:sp>
      <p:sp>
        <p:nvSpPr>
          <p:cNvPr id="16" name="Text 6"/>
          <p:cNvSpPr/>
          <p:nvPr/>
        </p:nvSpPr>
        <p:spPr>
          <a:xfrm>
            <a:off x="4224528" y="2907792"/>
            <a:ext cx="10021824" cy="85953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跨机通信解决方案主要包括基于TCP/IP协议的网络通信和基于CAN总线的车辆通信。通过建立统一的数据交换格式和协议，实现不同机载系统间的数据交互。同时，引入高可靠性的冗余通信机制，确保通信稳定性和数据安全性。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2980944" y="3044952"/>
            <a:ext cx="420624" cy="42976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2000" b="1" dirty="0">
                <a:solidFill>
                  <a:srgbClr val="FFFFFF"/>
                </a:solidFill>
                <a:latin typeface="Barlow" panose="00000500000000000000" pitchFamily="34" charset="0"/>
                <a:ea typeface="Barlow" panose="00000500000000000000" pitchFamily="34" charset="-122"/>
                <a:cs typeface="Barlow" panose="00000500000000000000" pitchFamily="34" charset="-120"/>
              </a:rPr>
              <a:t>01</a:t>
            </a:r>
            <a:endParaRPr lang="en-US" sz="2000" dirty="0"/>
          </a:p>
        </p:txBody>
      </p:sp>
      <p:sp>
        <p:nvSpPr>
          <p:cNvPr id="18" name="Text 8"/>
          <p:cNvSpPr/>
          <p:nvPr/>
        </p:nvSpPr>
        <p:spPr>
          <a:xfrm>
            <a:off x="2980944" y="4855464"/>
            <a:ext cx="420624" cy="42976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2000" b="1" dirty="0">
                <a:solidFill>
                  <a:srgbClr val="FFFFFF"/>
                </a:solidFill>
                <a:latin typeface="Barlow" panose="00000500000000000000" pitchFamily="34" charset="0"/>
                <a:ea typeface="Barlow" panose="00000500000000000000" pitchFamily="34" charset="-122"/>
                <a:cs typeface="Barlow" panose="00000500000000000000" pitchFamily="34" charset="-120"/>
              </a:rPr>
              <a:t>02</a:t>
            </a:r>
            <a:endParaRPr lang="en-US" sz="2000" dirty="0"/>
          </a:p>
        </p:txBody>
      </p:sp>
      <p:sp>
        <p:nvSpPr>
          <p:cNvPr id="19" name="Text 9"/>
          <p:cNvSpPr/>
          <p:nvPr/>
        </p:nvSpPr>
        <p:spPr>
          <a:xfrm>
            <a:off x="2980944" y="6748272"/>
            <a:ext cx="420624" cy="42976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2000" b="1" dirty="0">
                <a:solidFill>
                  <a:srgbClr val="FFFFFF"/>
                </a:solidFill>
                <a:latin typeface="Barlow" panose="00000500000000000000" pitchFamily="34" charset="0"/>
                <a:ea typeface="Barlow" panose="00000500000000000000" pitchFamily="34" charset="-122"/>
                <a:cs typeface="Barlow" panose="00000500000000000000" pitchFamily="34" charset="-120"/>
              </a:rPr>
              <a:t>03</a:t>
            </a:r>
            <a:endParaRPr lang="en-US" sz="2000" dirty="0"/>
          </a:p>
        </p:txBody>
      </p:sp>
      <p:pic>
        <p:nvPicPr>
          <p:cNvPr id="20" name="Image 8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8952" y="457200"/>
            <a:ext cx="612648" cy="8595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45336" y="475488"/>
            <a:ext cx="12838176" cy="8412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执行管理模块</a:t>
            </a:r>
            <a:endParaRPr lang="en-US" sz="3600" dirty="0"/>
          </a:p>
        </p:txBody>
      </p:sp>
      <p:sp>
        <p:nvSpPr>
          <p:cNvPr id="3" name="Shape 1"/>
          <p:cNvSpPr/>
          <p:nvPr/>
        </p:nvSpPr>
        <p:spPr>
          <a:xfrm>
            <a:off x="11713464" y="2587752"/>
            <a:ext cx="1408176" cy="1408176"/>
          </a:xfrm>
          <a:prstGeom prst="ellipse">
            <a:avLst/>
          </a:prstGeom>
          <a:solidFill>
            <a:srgbClr val="3085FA">
              <a:alpha val="14902"/>
            </a:srgbClr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11823192" y="2697480"/>
            <a:ext cx="1188720" cy="1188720"/>
          </a:xfrm>
          <a:prstGeom prst="ellipse">
            <a:avLst/>
          </a:prstGeom>
          <a:solidFill>
            <a:srgbClr val="3085FA"/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216384" y="3090672"/>
            <a:ext cx="402336" cy="402336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6903720" y="2606040"/>
            <a:ext cx="1417320" cy="1417320"/>
          </a:xfrm>
          <a:prstGeom prst="ellipse">
            <a:avLst/>
          </a:prstGeom>
          <a:solidFill>
            <a:srgbClr val="3BAEFF">
              <a:alpha val="14902"/>
            </a:srgbClr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7013448" y="2715768"/>
            <a:ext cx="1197864" cy="1197864"/>
          </a:xfrm>
          <a:prstGeom prst="ellipse">
            <a:avLst/>
          </a:prstGeom>
          <a:solidFill>
            <a:srgbClr val="3BAEFF"/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6640" y="3127248"/>
            <a:ext cx="402336" cy="402336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2103120" y="2587752"/>
            <a:ext cx="1408176" cy="1408176"/>
          </a:xfrm>
          <a:prstGeom prst="ellipse">
            <a:avLst/>
          </a:prstGeom>
          <a:solidFill>
            <a:srgbClr val="3085FA">
              <a:alpha val="14902"/>
            </a:srgbClr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0" name="Shape 6"/>
          <p:cNvSpPr/>
          <p:nvPr/>
        </p:nvSpPr>
        <p:spPr>
          <a:xfrm>
            <a:off x="2212848" y="2706624"/>
            <a:ext cx="1188720" cy="1188720"/>
          </a:xfrm>
          <a:prstGeom prst="ellipse">
            <a:avLst/>
          </a:prstGeom>
          <a:solidFill>
            <a:srgbClr val="3085FA"/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06040" y="3090672"/>
            <a:ext cx="402336" cy="402336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804672" y="4727448"/>
            <a:ext cx="4005072" cy="209397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执行管理模块中，任务调度策略是关键。它负责合理分配计算资源，确保任务的高效执行。策略包括优先级调度、时间片轮转和抢占式调度等，以适应不同任务的需求，优化系统响应速度和资源利用率。</a:t>
            </a:r>
            <a:endParaRPr lang="en-US" sz="1500" dirty="0"/>
          </a:p>
        </p:txBody>
      </p:sp>
      <p:sp>
        <p:nvSpPr>
          <p:cNvPr id="13" name="Text 8"/>
          <p:cNvSpPr/>
          <p:nvPr/>
        </p:nvSpPr>
        <p:spPr>
          <a:xfrm>
            <a:off x="804672" y="4334256"/>
            <a:ext cx="4005072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ctr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任务调度策略</a:t>
            </a:r>
            <a:endParaRPr lang="en-US" sz="1800" dirty="0"/>
          </a:p>
        </p:txBody>
      </p:sp>
      <p:sp>
        <p:nvSpPr>
          <p:cNvPr id="14" name="Text 9"/>
          <p:cNvSpPr/>
          <p:nvPr/>
        </p:nvSpPr>
        <p:spPr>
          <a:xfrm>
            <a:off x="5605272" y="4745736"/>
            <a:ext cx="4005072" cy="209397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150ms的响应时间要求执行管理模块必须针对实时性进行优化。通过引入优先级调度机制，确保关键任务的优先执行，减少系统延迟。同时，利用实时操作系统（RTOS）降低中断处理时间，提高任务响应速度。</a:t>
            </a:r>
            <a:endParaRPr lang="en-US" sz="1500" dirty="0"/>
          </a:p>
        </p:txBody>
      </p:sp>
      <p:sp>
        <p:nvSpPr>
          <p:cNvPr id="15" name="Text 10"/>
          <p:cNvSpPr/>
          <p:nvPr/>
        </p:nvSpPr>
        <p:spPr>
          <a:xfrm>
            <a:off x="5605272" y="4352544"/>
            <a:ext cx="4005072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ctr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实时性优化</a:t>
            </a:r>
            <a:endParaRPr lang="en-US" sz="1800" dirty="0"/>
          </a:p>
        </p:txBody>
      </p:sp>
      <p:sp>
        <p:nvSpPr>
          <p:cNvPr id="16" name="Text 11"/>
          <p:cNvSpPr/>
          <p:nvPr/>
        </p:nvSpPr>
        <p:spPr>
          <a:xfrm>
            <a:off x="10415016" y="4727448"/>
            <a:ext cx="4005072" cy="209397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资源管理是执行管理模块的核心组成部分，负责高效地分配和调度系统资源。通过对CPU、内存、存储和通信带宽的智能分配，确保各组件协同工作，提高系统响应速度与稳定性。同时，资源管理还能动态调整资源分配策略，以适应不同驾驶场景和任务需求。</a:t>
            </a:r>
            <a:endParaRPr lang="en-US" sz="1500" dirty="0"/>
          </a:p>
        </p:txBody>
      </p:sp>
      <p:sp>
        <p:nvSpPr>
          <p:cNvPr id="17" name="Text 12"/>
          <p:cNvSpPr/>
          <p:nvPr/>
        </p:nvSpPr>
        <p:spPr>
          <a:xfrm>
            <a:off x="10415016" y="4334256"/>
            <a:ext cx="4005072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ctr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资源管理</a:t>
            </a:r>
            <a:endParaRPr lang="en-US" sz="1800" dirty="0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8952" y="457200"/>
            <a:ext cx="612648" cy="8595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19272" y="3803904"/>
            <a:ext cx="8723376" cy="2962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64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AI与数据管理</a:t>
            </a:r>
            <a:endParaRPr lang="en-US" sz="6400" dirty="0"/>
          </a:p>
        </p:txBody>
      </p:sp>
      <p:sp>
        <p:nvSpPr>
          <p:cNvPr id="3" name="Text 1"/>
          <p:cNvSpPr/>
          <p:nvPr/>
        </p:nvSpPr>
        <p:spPr>
          <a:xfrm>
            <a:off x="6967728" y="2615184"/>
            <a:ext cx="1417320" cy="121615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6400" b="1" dirty="0">
                <a:solidFill>
                  <a:srgbClr val="3085FA"/>
                </a:solidFill>
                <a:latin typeface="Barlow" panose="00000500000000000000" pitchFamily="34" charset="0"/>
                <a:ea typeface="Barlow" panose="00000500000000000000" pitchFamily="34" charset="-122"/>
                <a:cs typeface="Barlow" panose="00000500000000000000" pitchFamily="34" charset="-120"/>
              </a:rPr>
              <a:t>04</a:t>
            </a:r>
            <a:endParaRPr lang="en-US" sz="6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45336" y="475488"/>
            <a:ext cx="12838176" cy="8412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AI CNN 推理调度管理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786384" y="2542032"/>
            <a:ext cx="4279392" cy="4608576"/>
          </a:xfrm>
          <a:prstGeom prst="roundRect">
            <a:avLst>
              <a:gd name="adj" fmla="val 4060"/>
            </a:avLst>
          </a:prstGeom>
          <a:solidFill>
            <a:srgbClr val="3085FA">
              <a:alpha val="14902"/>
            </a:srgbClr>
          </a:solidFill>
          <a:ln w="19050">
            <a:solidFill>
              <a:srgbClr val="3085FA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 wrap="square" lIns="1778" tIns="1778" rIns="1778" bIns="1778" rtlCol="0" anchor="ctr"/>
          <a:lstStyle/>
          <a:p>
            <a:pPr algn="ctr">
              <a:lnSpc>
                <a:spcPct val="125000"/>
              </a:lnSpc>
            </a:pPr>
            <a:r>
              <a:rPr lang="en-US" sz="1400" dirty="0">
                <a:solidFill>
                  <a:srgbClr val="000000"/>
                </a:solidFill>
                <a:latin typeface="Source Han Sans CN" panose="020B0500000000000000" pitchFamily="34" charset="-122"/>
                <a:ea typeface="Source Han Sans CN" panose="020B0500000000000000" pitchFamily="34" charset="-122"/>
                <a:cs typeface="Source Han Sans CN" panose="020B0500000000000000" pitchFamily="34" charset="-120"/>
              </a:rPr>
              <a:t> 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5486400" y="2542032"/>
            <a:ext cx="4279392" cy="4608576"/>
          </a:xfrm>
          <a:prstGeom prst="roundRect">
            <a:avLst>
              <a:gd name="adj" fmla="val 4060"/>
            </a:avLst>
          </a:prstGeom>
          <a:solidFill>
            <a:srgbClr val="3BAEFF">
              <a:alpha val="14902"/>
            </a:srgbClr>
          </a:solidFill>
          <a:ln w="19050">
            <a:solidFill>
              <a:srgbClr val="3BAEF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 wrap="square" lIns="1778" tIns="1778" rIns="1778" bIns="1778" rtlCol="0" anchor="ctr"/>
          <a:lstStyle/>
          <a:p>
            <a:pPr algn="ctr">
              <a:lnSpc>
                <a:spcPct val="125000"/>
              </a:lnSpc>
            </a:pPr>
            <a:r>
              <a:rPr lang="en-US" sz="1400" dirty="0">
                <a:solidFill>
                  <a:srgbClr val="000000"/>
                </a:solidFill>
                <a:latin typeface="Source Han Sans CN" panose="020B0500000000000000" pitchFamily="34" charset="-122"/>
                <a:ea typeface="Source Han Sans CN" panose="020B0500000000000000" pitchFamily="34" charset="-122"/>
                <a:cs typeface="Source Han Sans CN" panose="020B0500000000000000" pitchFamily="34" charset="-120"/>
              </a:rPr>
              <a:t> 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10177272" y="2542032"/>
            <a:ext cx="4279392" cy="4608576"/>
          </a:xfrm>
          <a:prstGeom prst="roundRect">
            <a:avLst>
              <a:gd name="adj" fmla="val 4060"/>
            </a:avLst>
          </a:prstGeom>
          <a:solidFill>
            <a:srgbClr val="3085FA">
              <a:alpha val="14902"/>
            </a:srgbClr>
          </a:solidFill>
          <a:ln w="19050">
            <a:solidFill>
              <a:srgbClr val="3085FA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 wrap="square" lIns="1778" tIns="1778" rIns="1778" bIns="1778" rtlCol="0" anchor="ctr"/>
          <a:lstStyle/>
          <a:p>
            <a:pPr algn="ctr">
              <a:lnSpc>
                <a:spcPct val="125000"/>
              </a:lnSpc>
            </a:pPr>
            <a:r>
              <a:rPr lang="en-US" sz="1400" dirty="0">
                <a:solidFill>
                  <a:srgbClr val="000000"/>
                </a:solidFill>
                <a:latin typeface="Source Han Sans CN" panose="020B0500000000000000" pitchFamily="34" charset="-122"/>
                <a:ea typeface="Source Han Sans CN" panose="020B0500000000000000" pitchFamily="34" charset="-122"/>
                <a:cs typeface="Source Han Sans CN" panose="020B0500000000000000" pitchFamily="34" charset="-120"/>
              </a:rPr>
              <a:t> 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1051560" y="3008376"/>
            <a:ext cx="3739896" cy="40233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6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深度学习推理引擎支持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751576" y="3008376"/>
            <a:ext cx="3739896" cy="40233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6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模型转换与部署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0442448" y="3008376"/>
            <a:ext cx="3739896" cy="40233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6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性能优化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51560" y="3895344"/>
            <a:ext cx="3739896" cy="2962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深度学习推理引擎支持高效的CNN模型推理调度，优化计算资源分配，提升系统响应速度。支持多种主流框架，如TensorFlow、PyTorch等，实现跨平台兼容性。同时，通过模型压缩和量化技术，降低模型复杂度和存储需求，保障高精度推理性能。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5751576" y="3895344"/>
            <a:ext cx="3739896" cy="2962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模型转换是将训练好的模型转化为可执行的推理格式，优化模型体积与性能。部署则涉及将转换后的模型高效集成至车辆系统中，实现实时数据推理。这一过程需确保模型转换与部署的流畅性，提升智能驾驶系统的响应速度和准确性。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10442448" y="3895344"/>
            <a:ext cx="3739896" cy="2962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在AI CNN推理调度管理中，性能优化是关键。通过算法优化、并行计算及硬件加速等方法，实现了推理速度的提升与资源的高效利用。优化的核心在于降低延迟、提升吞吐量，同时确保模型的准确度不受影响。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786384" y="2514600"/>
            <a:ext cx="4279392" cy="164592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3085FA"/>
          </a:solidFill>
          <a:ln w="19050">
            <a:solidFill>
              <a:srgbClr val="3085FA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5486400" y="2514600"/>
            <a:ext cx="4279392" cy="164592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3BAEFF"/>
          </a:solidFill>
          <a:ln w="19050">
            <a:solidFill>
              <a:srgbClr val="3BAEF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10177272" y="2514600"/>
            <a:ext cx="4279392" cy="164592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3085FA"/>
          </a:solidFill>
          <a:ln w="19050">
            <a:solidFill>
              <a:srgbClr val="3085FA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2368296" y="3502152"/>
            <a:ext cx="1115568" cy="18288"/>
          </a:xfrm>
          <a:prstGeom prst="rect">
            <a:avLst/>
          </a:prstGeom>
          <a:solidFill>
            <a:srgbClr val="3085FA"/>
          </a:solidFill>
          <a:ln w="19050">
            <a:solidFill>
              <a:srgbClr val="3085FA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7059168" y="3538728"/>
            <a:ext cx="1115568" cy="18288"/>
          </a:xfrm>
          <a:prstGeom prst="rect">
            <a:avLst/>
          </a:prstGeom>
          <a:solidFill>
            <a:srgbClr val="3BAEFF"/>
          </a:solidFill>
          <a:ln w="19050">
            <a:solidFill>
              <a:srgbClr val="3BAEF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11759184" y="3538728"/>
            <a:ext cx="1115568" cy="18288"/>
          </a:xfrm>
          <a:prstGeom prst="rect">
            <a:avLst/>
          </a:prstGeom>
          <a:solidFill>
            <a:srgbClr val="3085FA"/>
          </a:solidFill>
          <a:ln w="19050">
            <a:solidFill>
              <a:srgbClr val="3085FA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pic>
        <p:nvPicPr>
          <p:cNvPr id="18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58952" y="457200"/>
            <a:ext cx="612648" cy="8595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5243048" cy="8577072"/>
          </a:xfrm>
          <a:prstGeom prst="rect">
            <a:avLst/>
          </a:prstGeom>
          <a:gradFill flip="none" rotWithShape="1">
            <a:gsLst>
              <a:gs pos="0">
                <a:srgbClr val="3085FA">
                  <a:alpha val="10000"/>
                </a:srgbClr>
              </a:gs>
              <a:gs pos="52991">
                <a:srgbClr val="3085FA">
                  <a:alpha val="0"/>
                </a:srgbClr>
              </a:gs>
            </a:gsLst>
            <a:lin ang="5400000" scaled="0"/>
          </a:gra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3" name="Shape 1"/>
          <p:cNvSpPr/>
          <p:nvPr/>
        </p:nvSpPr>
        <p:spPr>
          <a:xfrm>
            <a:off x="777240" y="1691640"/>
            <a:ext cx="3474720" cy="1865376"/>
          </a:xfrm>
          <a:prstGeom prst="homePlate">
            <a:avLst/>
          </a:prstGeom>
          <a:solidFill>
            <a:srgbClr val="3085FA">
              <a:alpha val="60000"/>
            </a:srgbClr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777240" y="3794760"/>
            <a:ext cx="3474720" cy="1865376"/>
          </a:xfrm>
          <a:prstGeom prst="homePlate">
            <a:avLst/>
          </a:prstGeom>
          <a:solidFill>
            <a:srgbClr val="3085FA">
              <a:alpha val="80000"/>
            </a:srgbClr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777240" y="5888736"/>
            <a:ext cx="3474720" cy="1865376"/>
          </a:xfrm>
          <a:prstGeom prst="homePlate">
            <a:avLst/>
          </a:prstGeom>
          <a:solidFill>
            <a:srgbClr val="3085FA"/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1545336" y="466344"/>
            <a:ext cx="13048488" cy="8412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数据管理</a:t>
            </a:r>
            <a:endParaRPr lang="en-US" sz="3600" dirty="0"/>
          </a:p>
        </p:txBody>
      </p:sp>
      <p:sp>
        <p:nvSpPr>
          <p:cNvPr id="7" name="Text 5"/>
          <p:cNvSpPr/>
          <p:nvPr/>
        </p:nvSpPr>
        <p:spPr>
          <a:xfrm>
            <a:off x="960120" y="1929384"/>
            <a:ext cx="2340864" cy="138988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600" b="1" dirty="0">
                <a:solidFill>
                  <a:srgbClr val="FFFFFF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传感器数据采集与回放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960120" y="4023360"/>
            <a:ext cx="2340864" cy="138988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600" b="1" dirty="0">
                <a:solidFill>
                  <a:srgbClr val="FFFFFF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日志管理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960120" y="6126480"/>
            <a:ext cx="2340864" cy="138988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600" b="1" dirty="0">
                <a:solidFill>
                  <a:srgbClr val="FFFFFF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持久化存储</a:t>
            </a:r>
            <a:endParaRPr lang="en-US" sz="1600" dirty="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611880" y="1691640"/>
            <a:ext cx="10826496" cy="1865376"/>
          </a:xfrm>
          <a:prstGeom prst="rect">
            <a:avLst/>
          </a:prstGeom>
        </p:spPr>
      </p:pic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1880" y="3794760"/>
            <a:ext cx="10826496" cy="1865376"/>
          </a:xfrm>
          <a:prstGeom prst="rect">
            <a:avLst/>
          </a:prstGeom>
        </p:spPr>
      </p:pic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1880" y="5888736"/>
            <a:ext cx="10826496" cy="1865376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4654296" y="1892808"/>
            <a:ext cx="9509760" cy="146304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4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传感器数据采集与回放：通过高精度传感器实时采集车辆环境信息，确保数据的准确性与时效性。数据管理系统能够对采集的数据进行存储、分类与清洗，支持数据回放功能，便于后续的测试与验证，确保智能驾驶系统的稳定性和可靠性。</a:t>
            </a:r>
            <a:endParaRPr lang="en-US" sz="1400" dirty="0"/>
          </a:p>
        </p:txBody>
      </p:sp>
      <p:sp>
        <p:nvSpPr>
          <p:cNvPr id="14" name="Text 9"/>
          <p:cNvSpPr/>
          <p:nvPr/>
        </p:nvSpPr>
        <p:spPr>
          <a:xfrm>
            <a:off x="4654296" y="3986784"/>
            <a:ext cx="9509760" cy="146304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4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日志管理是智能驾驶中间件数据管理的重要组成部分，它负责实时记录系统运行状态、事件处理流程和异常信息。通过对日志的精准记录与分析，能够及时发现问题，优化系统性能，保障智能驾驶安全稳定运行。</a:t>
            </a:r>
            <a:endParaRPr lang="en-US" sz="1400" dirty="0"/>
          </a:p>
        </p:txBody>
      </p:sp>
      <p:sp>
        <p:nvSpPr>
          <p:cNvPr id="15" name="Text 10"/>
          <p:cNvSpPr/>
          <p:nvPr/>
        </p:nvSpPr>
        <p:spPr>
          <a:xfrm>
            <a:off x="4654296" y="6089904"/>
            <a:ext cx="9509760" cy="146304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4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100%可靠的存储方案，确保数据的持久化存储。采用先进的存储技术，实现数据的高效写入和读取，保障数据的安全性和完整性。同时，优化存储结构，提高存储空间的利用率，降低存储成本。</a:t>
            </a:r>
            <a:endParaRPr lang="en-US" sz="140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8952" y="457200"/>
            <a:ext cx="612648" cy="8595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19272" y="3803904"/>
            <a:ext cx="8723376" cy="2962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64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系统安全与健康管理</a:t>
            </a:r>
            <a:endParaRPr lang="en-US" sz="6400" dirty="0"/>
          </a:p>
        </p:txBody>
      </p:sp>
      <p:sp>
        <p:nvSpPr>
          <p:cNvPr id="3" name="Text 1"/>
          <p:cNvSpPr/>
          <p:nvPr/>
        </p:nvSpPr>
        <p:spPr>
          <a:xfrm>
            <a:off x="6967728" y="2615184"/>
            <a:ext cx="1417320" cy="121615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6400" b="1" dirty="0">
                <a:solidFill>
                  <a:srgbClr val="3085FA"/>
                </a:solidFill>
                <a:latin typeface="Barlow" panose="00000500000000000000" pitchFamily="34" charset="0"/>
                <a:ea typeface="Barlow" panose="00000500000000000000" pitchFamily="34" charset="-122"/>
                <a:cs typeface="Barlow" panose="00000500000000000000" pitchFamily="34" charset="-120"/>
              </a:rPr>
              <a:t>05</a:t>
            </a:r>
            <a:endParaRPr lang="en-US" sz="6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8096" y="2139696"/>
            <a:ext cx="11804904" cy="2286000"/>
          </a:xfrm>
          <a:prstGeom prst="roundRect">
            <a:avLst>
              <a:gd name="adj" fmla="val 50000"/>
            </a:avLst>
          </a:prstGeom>
          <a:solidFill>
            <a:srgbClr val="3085FA">
              <a:alpha val="14902"/>
            </a:srgbClr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 wrap="square" lIns="1016" tIns="1016" rIns="1016" bIns="1016" rtlCol="0" anchor="ctr"/>
          <a:lstStyle/>
          <a:p>
            <a:pPr algn="ctr">
              <a:lnSpc>
                <a:spcPct val="125000"/>
              </a:lnSpc>
            </a:pPr>
            <a:r>
              <a:rPr lang="en-US" sz="1400" dirty="0">
                <a:solidFill>
                  <a:srgbClr val="000000"/>
                </a:solidFill>
                <a:latin typeface="Source Han Sans CN" panose="020B0500000000000000" pitchFamily="34" charset="-122"/>
                <a:ea typeface="Source Han Sans CN" panose="020B0500000000000000" pitchFamily="34" charset="-122"/>
                <a:cs typeface="Source Han Sans CN" panose="020B0500000000000000" pitchFamily="34" charset="-120"/>
              </a:rPr>
              <a:t> 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2660904" y="4937760"/>
            <a:ext cx="11804904" cy="2286000"/>
          </a:xfrm>
          <a:prstGeom prst="roundRect">
            <a:avLst>
              <a:gd name="adj" fmla="val 50000"/>
            </a:avLst>
          </a:prstGeom>
          <a:solidFill>
            <a:srgbClr val="3BAEFF">
              <a:alpha val="14902"/>
            </a:srgbClr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 wrap="square" lIns="1016" tIns="1016" rIns="1016" bIns="1016" rtlCol="0" anchor="ctr"/>
          <a:lstStyle/>
          <a:p>
            <a:pPr algn="ctr">
              <a:lnSpc>
                <a:spcPct val="125000"/>
              </a:lnSpc>
            </a:pPr>
            <a:r>
              <a:rPr lang="en-US" sz="1400" dirty="0">
                <a:solidFill>
                  <a:srgbClr val="000000"/>
                </a:solidFill>
                <a:latin typeface="Source Han Sans CN" panose="020B0500000000000000" pitchFamily="34" charset="-122"/>
                <a:ea typeface="Source Han Sans CN" panose="020B0500000000000000" pitchFamily="34" charset="-122"/>
                <a:cs typeface="Source Han Sans CN" panose="020B0500000000000000" pitchFamily="34" charset="-120"/>
              </a:rPr>
              <a:t> </a:t>
            </a:r>
            <a:endParaRPr lang="en-US" sz="14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096" y="2139696"/>
            <a:ext cx="2276856" cy="2276856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904" y="4946904"/>
            <a:ext cx="2276856" cy="227685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45336" y="457200"/>
            <a:ext cx="13039344" cy="8412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诊断管理</a:t>
            </a:r>
            <a:endParaRPr lang="en-US" sz="3600" dirty="0"/>
          </a:p>
        </p:txBody>
      </p:sp>
      <p:sp>
        <p:nvSpPr>
          <p:cNvPr id="7" name="Text 3"/>
          <p:cNvSpPr/>
          <p:nvPr/>
        </p:nvSpPr>
        <p:spPr>
          <a:xfrm>
            <a:off x="3374136" y="2770632"/>
            <a:ext cx="8129016" cy="146304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故障检测与诊断系统通过实时监控车辆各传感器及执行单元的数据，自动识别潜在故障。当检测到异常时，系统将进行深入分析，定位故障原因，并通过警示信息通知驾驶员。同时，系统具备自我修复功能，对于部分可自动修复的故障，将尝试进行恢复，确保车辆运行安全。</a:t>
            </a:r>
            <a:endParaRPr lang="en-US" sz="1500" dirty="0"/>
          </a:p>
        </p:txBody>
      </p:sp>
      <p:sp>
        <p:nvSpPr>
          <p:cNvPr id="8" name="Text 4"/>
          <p:cNvSpPr/>
          <p:nvPr/>
        </p:nvSpPr>
        <p:spPr>
          <a:xfrm>
            <a:off x="3374136" y="2386584"/>
            <a:ext cx="8129016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故障检测与诊断</a:t>
            </a:r>
            <a:endParaRPr lang="en-US" sz="1800" dirty="0"/>
          </a:p>
        </p:txBody>
      </p:sp>
      <p:sp>
        <p:nvSpPr>
          <p:cNvPr id="9" name="Text 5"/>
          <p:cNvSpPr/>
          <p:nvPr/>
        </p:nvSpPr>
        <p:spPr>
          <a:xfrm>
            <a:off x="5385816" y="5550408"/>
            <a:ext cx="8129016" cy="146304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故障处理机制通过实时监测车辆状态，对潜在故障进行预警和诊断。当检测到异常时，系统会自动执行以下流程：记录故障信息，分析故障原因，根据故障级别采取相应措施，如降级运行、提示驾驶员或请求远程协助。同时，系统支持故障自修复功能，提高车辆运行安全性和稳定性。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5385816" y="5157216"/>
            <a:ext cx="8129016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故障处理机制</a:t>
            </a:r>
            <a:endParaRPr lang="en-US" sz="18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952" y="457200"/>
            <a:ext cx="612648" cy="8595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709928"/>
            <a:ext cx="14429232" cy="4032504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8536" y="1865376"/>
            <a:ext cx="457200" cy="457200"/>
          </a:xfrm>
          <a:prstGeom prst="ellipse">
            <a:avLst/>
          </a:prstGeom>
          <a:solidFill>
            <a:srgbClr val="3085FA"/>
          </a:solidFill>
          <a:ln w="19050">
            <a:solidFill>
              <a:srgbClr val="3085FA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4" name="Shape 1"/>
          <p:cNvSpPr/>
          <p:nvPr/>
        </p:nvSpPr>
        <p:spPr>
          <a:xfrm>
            <a:off x="4288536" y="5230368"/>
            <a:ext cx="457200" cy="457200"/>
          </a:xfrm>
          <a:prstGeom prst="ellipse">
            <a:avLst/>
          </a:prstGeom>
          <a:solidFill>
            <a:srgbClr val="3BAEFF"/>
          </a:solidFill>
          <a:ln w="19050">
            <a:solidFill>
              <a:srgbClr val="3BAEF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4325112" y="1911096"/>
            <a:ext cx="384048" cy="37490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400" b="1" dirty="0">
                <a:solidFill>
                  <a:srgbClr val="FFFFFF"/>
                </a:solidFill>
                <a:latin typeface="Barlow" panose="00000500000000000000" pitchFamily="34" charset="0"/>
                <a:ea typeface="Barlow" panose="00000500000000000000" pitchFamily="34" charset="-122"/>
                <a:cs typeface="Barlow" panose="00000500000000000000" pitchFamily="34" charset="-120"/>
              </a:rPr>
              <a:t>01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325112" y="5266944"/>
            <a:ext cx="384048" cy="37490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400" b="1" dirty="0">
                <a:solidFill>
                  <a:srgbClr val="FFFFFF"/>
                </a:solidFill>
                <a:latin typeface="Barlow" panose="00000500000000000000" pitchFamily="34" charset="0"/>
                <a:ea typeface="Barlow" panose="00000500000000000000" pitchFamily="34" charset="-122"/>
                <a:cs typeface="Barlow" panose="00000500000000000000" pitchFamily="34" charset="-120"/>
              </a:rPr>
              <a:t>02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1545336" y="475488"/>
            <a:ext cx="13048488" cy="8412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健康管理</a:t>
            </a:r>
            <a:endParaRPr lang="en-US" sz="3600" dirty="0"/>
          </a:p>
        </p:txBody>
      </p:sp>
      <p:sp>
        <p:nvSpPr>
          <p:cNvPr id="8" name="Text 5"/>
          <p:cNvSpPr/>
          <p:nvPr/>
        </p:nvSpPr>
        <p:spPr>
          <a:xfrm>
            <a:off x="4288536" y="2843784"/>
            <a:ext cx="6675120" cy="170992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监控系统运行状态，实时捕捉异常指标；</a:t>
            </a:r>
            <a:endParaRPr lang="en-US" sz="1500" dirty="0"/>
          </a:p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实现故障自诊断与预警，及时上报关键信息；</a:t>
            </a:r>
            <a:endParaRPr lang="en-US" sz="1500" dirty="0"/>
          </a:p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建立健康数据档案，追踪系统性能变化趋势；</a:t>
            </a:r>
            <a:endParaRPr lang="en-US" sz="1500" dirty="0"/>
          </a:p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自动生成维护建议，优化系统运行效率与寿命。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4288536" y="2459736"/>
            <a:ext cx="6675120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系统监控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4288536" y="6208776"/>
            <a:ext cx="6675120" cy="170992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分析当前系统的性能，通过实时监测和评估关键性能指标，发现潜在的性能瓶颈。实施系统优化策略，如资源调度优化、缓存机制改进等，以提高响应速度和系统稳定性。定期进行性能评估，确保系统运行在最佳状态。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4288536" y="5824728"/>
            <a:ext cx="6675120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性能评估与优化</a:t>
            </a:r>
            <a:endParaRPr lang="en-US" sz="1800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952" y="457200"/>
            <a:ext cx="612648" cy="85953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408176" y="2532888"/>
            <a:ext cx="5870448" cy="4544568"/>
          </a:xfrm>
          <a:prstGeom prst="roundRect">
            <a:avLst>
              <a:gd name="adj" fmla="val 3823"/>
            </a:avLst>
          </a:prstGeom>
          <a:solidFill>
            <a:srgbClr val="3085FA">
              <a:alpha val="14902"/>
            </a:srgbClr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3" name="Text 1"/>
          <p:cNvSpPr/>
          <p:nvPr/>
        </p:nvSpPr>
        <p:spPr>
          <a:xfrm>
            <a:off x="1545336" y="475488"/>
            <a:ext cx="12838176" cy="8412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供应链安全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1636776" y="4050792"/>
            <a:ext cx="5394960" cy="40233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主流智能驾驶SoC及传感器支持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3886200" y="2871216"/>
            <a:ext cx="832104" cy="832104"/>
          </a:xfrm>
          <a:prstGeom prst="ellipse">
            <a:avLst/>
          </a:prstGeom>
          <a:solidFill>
            <a:srgbClr val="3085FA"/>
          </a:solidFill>
          <a:ln w="19050">
            <a:solidFill>
              <a:srgbClr val="3085FA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730752" y="6885432"/>
            <a:ext cx="1143000" cy="27432"/>
          </a:xfrm>
          <a:prstGeom prst="rect">
            <a:avLst/>
          </a:prstGeom>
          <a:solidFill>
            <a:srgbClr val="3085FA"/>
          </a:solidFill>
          <a:ln w="19050">
            <a:solidFill>
              <a:srgbClr val="3085FA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1636776" y="4498848"/>
            <a:ext cx="5394960" cy="222199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主流智能驾驶SoC及传感器均注重供应链安全，采用严格的原材料筛选与供应商管理。SoC芯片如英伟达的 Xavier、特斯拉的 FSD，传感器如 Velodyne 的激光雷达，均采用高标准的供应链审核流程，确保元器件来源可靠，降低安全风险。</a:t>
            </a:r>
            <a:endParaRPr lang="en-US" sz="1500" dirty="0"/>
          </a:p>
        </p:txBody>
      </p:sp>
      <p:sp>
        <p:nvSpPr>
          <p:cNvPr id="8" name="Shape 6"/>
          <p:cNvSpPr/>
          <p:nvPr/>
        </p:nvSpPr>
        <p:spPr>
          <a:xfrm>
            <a:off x="7964424" y="2532888"/>
            <a:ext cx="5870448" cy="4544568"/>
          </a:xfrm>
          <a:prstGeom prst="roundRect">
            <a:avLst>
              <a:gd name="adj" fmla="val 3823"/>
            </a:avLst>
          </a:prstGeom>
          <a:solidFill>
            <a:srgbClr val="3BAEFF">
              <a:alpha val="14902"/>
            </a:srgbClr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8202168" y="4059936"/>
            <a:ext cx="5385816" cy="40233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操作系统兼容性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10442448" y="2871216"/>
            <a:ext cx="832104" cy="832104"/>
          </a:xfrm>
          <a:prstGeom prst="ellipse">
            <a:avLst/>
          </a:prstGeom>
          <a:solidFill>
            <a:srgbClr val="3BAEFF"/>
          </a:solidFill>
          <a:ln w="19050">
            <a:solidFill>
              <a:srgbClr val="3BAEF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10296144" y="6885432"/>
            <a:ext cx="1143000" cy="27432"/>
          </a:xfrm>
          <a:prstGeom prst="rect">
            <a:avLst/>
          </a:prstGeom>
          <a:solidFill>
            <a:srgbClr val="3BAEFF"/>
          </a:solidFill>
          <a:ln w="19050">
            <a:solidFill>
              <a:srgbClr val="3BAEF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8202168" y="4498848"/>
            <a:ext cx="5385816" cy="222199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操作系统兼容性分析显示，中间件需确保与各类主流操作系统无缝对接，防止供应链中的潜在安全漏洞。通过严格的兼容性测试，确保中间件在Windows、Linux、QNX等操作系统上稳定运行，减少因操作系统差异导致的供应链安全问题。</a:t>
            </a:r>
            <a:endParaRPr lang="en-US" sz="1500" dirty="0"/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89336" y="3108960"/>
            <a:ext cx="356616" cy="356616"/>
          </a:xfrm>
          <a:prstGeom prst="rect">
            <a:avLst/>
          </a:prstGeom>
        </p:spPr>
      </p:pic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23944" y="3108960"/>
            <a:ext cx="365760" cy="365760"/>
          </a:xfrm>
          <a:prstGeom prst="rect">
            <a:avLst/>
          </a:prstGeom>
        </p:spPr>
      </p:pic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8952" y="457200"/>
            <a:ext cx="612648" cy="85953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19272" y="3803904"/>
            <a:ext cx="8723376" cy="2962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64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量产与迭代</a:t>
            </a:r>
            <a:endParaRPr lang="en-US" sz="6400" dirty="0"/>
          </a:p>
        </p:txBody>
      </p:sp>
      <p:sp>
        <p:nvSpPr>
          <p:cNvPr id="3" name="Text 1"/>
          <p:cNvSpPr/>
          <p:nvPr/>
        </p:nvSpPr>
        <p:spPr>
          <a:xfrm>
            <a:off x="6967728" y="2615184"/>
            <a:ext cx="1417320" cy="121615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6400" b="1" dirty="0">
                <a:solidFill>
                  <a:srgbClr val="3085FA"/>
                </a:solidFill>
                <a:latin typeface="Barlow" panose="00000500000000000000" pitchFamily="34" charset="0"/>
                <a:ea typeface="Barlow" panose="00000500000000000000" pitchFamily="34" charset="-122"/>
                <a:cs typeface="Barlow" panose="00000500000000000000" pitchFamily="34" charset="-120"/>
              </a:rPr>
              <a:t>06</a:t>
            </a:r>
            <a:endParaRPr lang="en-US" sz="6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40280" y="4599432"/>
            <a:ext cx="2313432" cy="56692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2600" b="1" dirty="0">
                <a:solidFill>
                  <a:srgbClr val="808080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CONTEXTS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1801368" y="3127248"/>
            <a:ext cx="3200400" cy="166420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84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目录</a:t>
            </a:r>
            <a:endParaRPr lang="en-US" sz="8400" dirty="0"/>
          </a:p>
        </p:txBody>
      </p:sp>
      <p:sp>
        <p:nvSpPr>
          <p:cNvPr id="4" name="Shape 2"/>
          <p:cNvSpPr/>
          <p:nvPr/>
        </p:nvSpPr>
        <p:spPr>
          <a:xfrm>
            <a:off x="7415784" y="630936"/>
            <a:ext cx="539496" cy="530352"/>
          </a:xfrm>
          <a:prstGeom prst="ellipse">
            <a:avLst/>
          </a:prstGeom>
          <a:solidFill>
            <a:srgbClr val="3085FA"/>
          </a:solidFill>
          <a:ln w="19050">
            <a:solidFill>
              <a:srgbClr val="3085FA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7452360" y="667512"/>
            <a:ext cx="457200" cy="4572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400" b="1" dirty="0">
                <a:solidFill>
                  <a:srgbClr val="FFFFFF"/>
                </a:solidFill>
                <a:latin typeface="Barlow" panose="00000500000000000000" pitchFamily="34" charset="0"/>
                <a:ea typeface="Barlow" panose="00000500000000000000" pitchFamily="34" charset="-122"/>
                <a:cs typeface="Barlow" panose="00000500000000000000" pitchFamily="34" charset="-120"/>
              </a:rPr>
              <a:t>01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8101584" y="612648"/>
            <a:ext cx="6665976" cy="56692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项目背景与目标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>
            <a:off x="7415784" y="1591056"/>
            <a:ext cx="539496" cy="530352"/>
          </a:xfrm>
          <a:prstGeom prst="ellipse">
            <a:avLst/>
          </a:prstGeom>
          <a:solidFill>
            <a:srgbClr val="3085FA"/>
          </a:solidFill>
          <a:ln w="19050">
            <a:solidFill>
              <a:srgbClr val="3085FA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7452360" y="1627632"/>
            <a:ext cx="457200" cy="4572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400" b="1" dirty="0">
                <a:solidFill>
                  <a:srgbClr val="FFFFFF"/>
                </a:solidFill>
                <a:latin typeface="Barlow" panose="00000500000000000000" pitchFamily="34" charset="0"/>
                <a:ea typeface="Barlow" panose="00000500000000000000" pitchFamily="34" charset="-122"/>
                <a:cs typeface="Barlow" panose="00000500000000000000" pitchFamily="34" charset="-120"/>
              </a:rPr>
              <a:t>02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8101584" y="1572768"/>
            <a:ext cx="6665976" cy="56692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中间件架构概述</a:t>
            </a:r>
            <a:endParaRPr lang="en-US" sz="2400" dirty="0"/>
          </a:p>
        </p:txBody>
      </p:sp>
      <p:sp>
        <p:nvSpPr>
          <p:cNvPr id="10" name="Shape 8"/>
          <p:cNvSpPr/>
          <p:nvPr/>
        </p:nvSpPr>
        <p:spPr>
          <a:xfrm>
            <a:off x="7415784" y="2542032"/>
            <a:ext cx="539496" cy="530352"/>
          </a:xfrm>
          <a:prstGeom prst="ellipse">
            <a:avLst/>
          </a:prstGeom>
          <a:solidFill>
            <a:srgbClr val="3085FA"/>
          </a:solidFill>
          <a:ln w="19050">
            <a:solidFill>
              <a:srgbClr val="3085FA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7452360" y="2578608"/>
            <a:ext cx="457200" cy="4572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400" b="1" dirty="0">
                <a:solidFill>
                  <a:srgbClr val="FFFFFF"/>
                </a:solidFill>
                <a:latin typeface="Barlow" panose="00000500000000000000" pitchFamily="34" charset="0"/>
                <a:ea typeface="Barlow" panose="00000500000000000000" pitchFamily="34" charset="-122"/>
                <a:cs typeface="Barlow" panose="00000500000000000000" pitchFamily="34" charset="-120"/>
              </a:rPr>
              <a:t>03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8101584" y="2523744"/>
            <a:ext cx="6665976" cy="56692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关键模块详解</a:t>
            </a:r>
            <a:endParaRPr lang="en-US" sz="2400" dirty="0"/>
          </a:p>
        </p:txBody>
      </p:sp>
      <p:sp>
        <p:nvSpPr>
          <p:cNvPr id="13" name="Shape 11"/>
          <p:cNvSpPr/>
          <p:nvPr/>
        </p:nvSpPr>
        <p:spPr>
          <a:xfrm>
            <a:off x="7415784" y="3502152"/>
            <a:ext cx="539496" cy="530352"/>
          </a:xfrm>
          <a:prstGeom prst="ellipse">
            <a:avLst/>
          </a:prstGeom>
          <a:solidFill>
            <a:srgbClr val="3085FA"/>
          </a:solidFill>
          <a:ln w="19050">
            <a:solidFill>
              <a:srgbClr val="3085FA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7452360" y="3538728"/>
            <a:ext cx="457200" cy="4572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400" b="1" dirty="0">
                <a:solidFill>
                  <a:srgbClr val="FFFFFF"/>
                </a:solidFill>
                <a:latin typeface="Barlow" panose="00000500000000000000" pitchFamily="34" charset="0"/>
                <a:ea typeface="Barlow" panose="00000500000000000000" pitchFamily="34" charset="-122"/>
                <a:cs typeface="Barlow" panose="00000500000000000000" pitchFamily="34" charset="-120"/>
              </a:rPr>
              <a:t>04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8101584" y="3483864"/>
            <a:ext cx="6665976" cy="56692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AI与数据管理</a:t>
            </a:r>
            <a:endParaRPr lang="en-US" sz="2400" dirty="0"/>
          </a:p>
        </p:txBody>
      </p:sp>
      <p:sp>
        <p:nvSpPr>
          <p:cNvPr id="16" name="Shape 14"/>
          <p:cNvSpPr/>
          <p:nvPr/>
        </p:nvSpPr>
        <p:spPr>
          <a:xfrm>
            <a:off x="7415784" y="4453128"/>
            <a:ext cx="539496" cy="530352"/>
          </a:xfrm>
          <a:prstGeom prst="ellipse">
            <a:avLst/>
          </a:prstGeom>
          <a:solidFill>
            <a:srgbClr val="3085FA"/>
          </a:solidFill>
          <a:ln w="19050">
            <a:solidFill>
              <a:srgbClr val="3085FA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7461504" y="4498848"/>
            <a:ext cx="457200" cy="4572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400" b="1" dirty="0">
                <a:solidFill>
                  <a:srgbClr val="FFFFFF"/>
                </a:solidFill>
                <a:latin typeface="Barlow" panose="00000500000000000000" pitchFamily="34" charset="0"/>
                <a:ea typeface="Barlow" panose="00000500000000000000" pitchFamily="34" charset="-122"/>
                <a:cs typeface="Barlow" panose="00000500000000000000" pitchFamily="34" charset="-120"/>
              </a:rPr>
              <a:t>05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8101584" y="4434840"/>
            <a:ext cx="6665976" cy="56692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系统安全与健康管理</a:t>
            </a:r>
            <a:endParaRPr lang="en-US" sz="2400" dirty="0"/>
          </a:p>
        </p:txBody>
      </p:sp>
      <p:sp>
        <p:nvSpPr>
          <p:cNvPr id="19" name="Shape 17"/>
          <p:cNvSpPr/>
          <p:nvPr/>
        </p:nvSpPr>
        <p:spPr>
          <a:xfrm>
            <a:off x="7415784" y="5413248"/>
            <a:ext cx="539496" cy="530352"/>
          </a:xfrm>
          <a:prstGeom prst="ellipse">
            <a:avLst/>
          </a:prstGeom>
          <a:solidFill>
            <a:srgbClr val="3085FA"/>
          </a:solidFill>
          <a:ln w="19050">
            <a:solidFill>
              <a:srgbClr val="3085FA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7452360" y="5449824"/>
            <a:ext cx="457200" cy="4572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400" b="1" dirty="0">
                <a:solidFill>
                  <a:srgbClr val="FFFFFF"/>
                </a:solidFill>
                <a:latin typeface="Barlow" panose="00000500000000000000" pitchFamily="34" charset="0"/>
                <a:ea typeface="Barlow" panose="00000500000000000000" pitchFamily="34" charset="-122"/>
                <a:cs typeface="Barlow" panose="00000500000000000000" pitchFamily="34" charset="-120"/>
              </a:rPr>
              <a:t>06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8101584" y="5394960"/>
            <a:ext cx="6665976" cy="56692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量产与迭代</a:t>
            </a:r>
            <a:endParaRPr lang="en-US" sz="2400" dirty="0"/>
          </a:p>
        </p:txBody>
      </p:sp>
      <p:sp>
        <p:nvSpPr>
          <p:cNvPr id="22" name="Shape 20"/>
          <p:cNvSpPr/>
          <p:nvPr/>
        </p:nvSpPr>
        <p:spPr>
          <a:xfrm>
            <a:off x="7415784" y="6373368"/>
            <a:ext cx="539496" cy="530352"/>
          </a:xfrm>
          <a:prstGeom prst="ellipse">
            <a:avLst/>
          </a:prstGeom>
          <a:solidFill>
            <a:srgbClr val="3085FA"/>
          </a:solidFill>
          <a:ln w="19050">
            <a:solidFill>
              <a:srgbClr val="3085FA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23" name="Text 21"/>
          <p:cNvSpPr/>
          <p:nvPr/>
        </p:nvSpPr>
        <p:spPr>
          <a:xfrm>
            <a:off x="7452360" y="6409944"/>
            <a:ext cx="457200" cy="4572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400" b="1" dirty="0">
                <a:solidFill>
                  <a:srgbClr val="FFFFFF"/>
                </a:solidFill>
                <a:latin typeface="Barlow" panose="00000500000000000000" pitchFamily="34" charset="0"/>
                <a:ea typeface="Barlow" panose="00000500000000000000" pitchFamily="34" charset="-122"/>
                <a:cs typeface="Barlow" panose="00000500000000000000" pitchFamily="34" charset="-120"/>
              </a:rPr>
              <a:t>07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8101584" y="6345936"/>
            <a:ext cx="6665976" cy="56692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项目优势与展望</a:t>
            </a:r>
            <a:endParaRPr lang="en-US" sz="2400" dirty="0"/>
          </a:p>
        </p:txBody>
      </p:sp>
      <p:sp>
        <p:nvSpPr>
          <p:cNvPr id="25" name="Shape 23"/>
          <p:cNvSpPr/>
          <p:nvPr/>
        </p:nvSpPr>
        <p:spPr>
          <a:xfrm>
            <a:off x="7415784" y="7324344"/>
            <a:ext cx="539496" cy="530352"/>
          </a:xfrm>
          <a:prstGeom prst="ellipse">
            <a:avLst/>
          </a:prstGeom>
          <a:solidFill>
            <a:srgbClr val="3085FA"/>
          </a:solidFill>
          <a:ln w="19050">
            <a:solidFill>
              <a:srgbClr val="3085FA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26" name="Text 24"/>
          <p:cNvSpPr/>
          <p:nvPr/>
        </p:nvSpPr>
        <p:spPr>
          <a:xfrm>
            <a:off x="7452360" y="7360920"/>
            <a:ext cx="457200" cy="4572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400" b="1" dirty="0">
                <a:solidFill>
                  <a:srgbClr val="FFFFFF"/>
                </a:solidFill>
                <a:latin typeface="Barlow" panose="00000500000000000000" pitchFamily="34" charset="0"/>
                <a:ea typeface="Barlow" panose="00000500000000000000" pitchFamily="34" charset="-122"/>
                <a:cs typeface="Barlow" panose="00000500000000000000" pitchFamily="34" charset="-120"/>
              </a:rPr>
              <a:t>08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8101584" y="7306056"/>
            <a:ext cx="6665976" cy="56692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结论与建议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45336" y="466344"/>
            <a:ext cx="13048488" cy="85039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快速量产支持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923544" y="3675888"/>
            <a:ext cx="3941064" cy="170992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支持快速量产的关键在于高效的开发框架，该框架提供了模块化的设计、标准化的接口以及自动化工具链。通过这些特性，能够实现快速集成、降低开发难度，同时确保软件质量与稳定性，为大规模生产提供坚实基础。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10259568" y="3675888"/>
            <a:ext cx="4078224" cy="170992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为了实现智能驾驶中间件的快速量产支持，我们重点进行了适配与调试工作。通过模块化设计，实现了硬件平台的快速适配；同时，采用自动化测试与优化，确保了软件的稳定性和可靠性，大大缩短了产品从研发到量产的时间周期。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923544" y="3282696"/>
            <a:ext cx="3941064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开发框架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10259568" y="3282696"/>
            <a:ext cx="4078224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适配与调试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5120640" y="3895344"/>
            <a:ext cx="786384" cy="786384"/>
          </a:xfrm>
          <a:prstGeom prst="ellipse">
            <a:avLst/>
          </a:prstGeom>
          <a:solidFill>
            <a:srgbClr val="3085FA">
              <a:alpha val="14902"/>
            </a:srgbClr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 wrap="square" lIns="1651" tIns="0" rIns="1651" bIns="0" rtlCol="0" anchor="ctr"/>
          <a:lstStyle/>
          <a:p>
            <a:pPr algn="ctr">
              <a:lnSpc>
                <a:spcPct val="125000"/>
              </a:lnSpc>
            </a:pPr>
            <a:r>
              <a:rPr lang="en-US" sz="1400" dirty="0">
                <a:solidFill>
                  <a:srgbClr val="000000"/>
                </a:solidFill>
                <a:latin typeface="Source Han Sans CN" panose="020B0500000000000000" pitchFamily="34" charset="-122"/>
                <a:ea typeface="Source Han Sans CN" panose="020B0500000000000000" pitchFamily="34" charset="-122"/>
                <a:cs typeface="Source Han Sans CN" panose="020B0500000000000000" pitchFamily="34" charset="-120"/>
              </a:rPr>
              <a:t> 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9326880" y="3886200"/>
            <a:ext cx="786384" cy="777240"/>
          </a:xfrm>
          <a:prstGeom prst="ellipse">
            <a:avLst/>
          </a:prstGeom>
          <a:solidFill>
            <a:srgbClr val="3BAEFF">
              <a:alpha val="14902"/>
            </a:srgbClr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5916168" y="4288536"/>
            <a:ext cx="182880" cy="0"/>
          </a:xfrm>
          <a:prstGeom prst="line">
            <a:avLst/>
          </a:prstGeom>
          <a:solidFill>
            <a:srgbClr val="FFFFFF"/>
          </a:solidFill>
          <a:ln w="19050">
            <a:solidFill>
              <a:srgbClr val="3085FA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9144000" y="4279392"/>
            <a:ext cx="182880" cy="0"/>
          </a:xfrm>
          <a:prstGeom prst="line">
            <a:avLst/>
          </a:prstGeom>
          <a:solidFill>
            <a:srgbClr val="FFFFFF"/>
          </a:solidFill>
          <a:ln w="19050">
            <a:solidFill>
              <a:srgbClr val="3BAEF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9048" y="2761488"/>
            <a:ext cx="3044952" cy="3044952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5321808" y="4087368"/>
            <a:ext cx="393192" cy="39319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800" b="1" dirty="0">
                <a:solidFill>
                  <a:srgbClr val="3085FA"/>
                </a:solidFill>
                <a:latin typeface="Barlow" panose="00000500000000000000" pitchFamily="34" charset="0"/>
                <a:ea typeface="Barlow" panose="00000500000000000000" pitchFamily="34" charset="-122"/>
                <a:cs typeface="Barlow" panose="00000500000000000000" pitchFamily="34" charset="-120"/>
              </a:rPr>
              <a:t>01</a:t>
            </a:r>
            <a:endParaRPr lang="en-US" sz="1800" dirty="0"/>
          </a:p>
        </p:txBody>
      </p:sp>
      <p:sp>
        <p:nvSpPr>
          <p:cNvPr id="13" name="Text 10"/>
          <p:cNvSpPr/>
          <p:nvPr/>
        </p:nvSpPr>
        <p:spPr>
          <a:xfrm>
            <a:off x="9518904" y="4078224"/>
            <a:ext cx="402336" cy="40233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800" b="1" dirty="0">
                <a:solidFill>
                  <a:srgbClr val="3BAEFF"/>
                </a:solidFill>
                <a:latin typeface="Barlow" panose="00000500000000000000" pitchFamily="34" charset="0"/>
                <a:ea typeface="Barlow" panose="00000500000000000000" pitchFamily="34" charset="-122"/>
                <a:cs typeface="Barlow" panose="00000500000000000000" pitchFamily="34" charset="-120"/>
              </a:rPr>
              <a:t>02</a:t>
            </a:r>
            <a:endParaRPr lang="en-US" sz="1800" dirty="0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952" y="457200"/>
            <a:ext cx="612648" cy="85953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56448" y="4946904"/>
            <a:ext cx="6327648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远程升级</a:t>
            </a: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768096" y="4946904"/>
            <a:ext cx="6327648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配置管理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8156448" y="5330952"/>
            <a:ext cx="6400800" cy="164592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4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远程升级通过无线网络实现车辆系统的更新，提高车辆性能和安全性。此方案支持按需更新，降低运营成本，并确保升级过程中车辆稳定运行，提升用户体验。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768096" y="5330952"/>
            <a:ext cx="6327648" cy="164592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4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配置管理通过OTA实现远程更新，确保车辆软件的一致性和安全性。支持不同版本软件的兼容性检测，实现增量更新，降低升级风险。同时，提供用户自定义配置选项，增强个性化体验。</a:t>
            </a:r>
            <a:endParaRPr lang="en-US" sz="14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096" y="2267712"/>
            <a:ext cx="6327648" cy="2532888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448" y="2267712"/>
            <a:ext cx="6327648" cy="253288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545336" y="466344"/>
            <a:ext cx="13048488" cy="8412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更新与配置（OTA）</a:t>
            </a:r>
            <a:endParaRPr lang="en-US" sz="36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952" y="457200"/>
            <a:ext cx="612648" cy="85953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19272" y="3803904"/>
            <a:ext cx="8723376" cy="2962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64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项目优势与展望</a:t>
            </a:r>
            <a:endParaRPr lang="en-US" sz="6400" dirty="0"/>
          </a:p>
        </p:txBody>
      </p:sp>
      <p:sp>
        <p:nvSpPr>
          <p:cNvPr id="3" name="Text 1"/>
          <p:cNvSpPr/>
          <p:nvPr/>
        </p:nvSpPr>
        <p:spPr>
          <a:xfrm>
            <a:off x="6967728" y="2615184"/>
            <a:ext cx="1417320" cy="121615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6400" b="1" dirty="0">
                <a:solidFill>
                  <a:srgbClr val="3085FA"/>
                </a:solidFill>
                <a:latin typeface="Barlow" panose="00000500000000000000" pitchFamily="34" charset="0"/>
                <a:ea typeface="Barlow" panose="00000500000000000000" pitchFamily="34" charset="-122"/>
                <a:cs typeface="Barlow" panose="00000500000000000000" pitchFamily="34" charset="-120"/>
              </a:rPr>
              <a:t>07</a:t>
            </a:r>
            <a:endParaRPr lang="en-US" sz="6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04672" y="4041648"/>
            <a:ext cx="4096512" cy="190195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通过模块化设计，实现组件快速集成，降低生产成本，提高生产效率。标准化接口和高度可复用的代码，使得产品能够快速适应不同车型和制造商的需求，大大缩短了产品从研发到量产的周期。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804672" y="3557016"/>
            <a:ext cx="4096512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方便快速量产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804672" y="3968496"/>
            <a:ext cx="4041648" cy="0"/>
          </a:xfrm>
          <a:prstGeom prst="lineInv">
            <a:avLst/>
          </a:prstGeom>
          <a:solidFill>
            <a:srgbClr val="FFFFFF"/>
          </a:solidFill>
          <a:ln w="19050">
            <a:solidFill>
              <a:srgbClr val="3085FA">
                <a:alpha val="60000"/>
              </a:srgbClr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804672" y="3054096"/>
            <a:ext cx="1124712" cy="3840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2000" b="1" dirty="0">
                <a:solidFill>
                  <a:srgbClr val="3085FA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Step1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545336" y="475488"/>
            <a:ext cx="13048488" cy="8412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项目优势</a:t>
            </a:r>
            <a:endParaRPr lang="en-US" sz="3600" dirty="0"/>
          </a:p>
        </p:txBody>
      </p:sp>
      <p:sp>
        <p:nvSpPr>
          <p:cNvPr id="7" name="Text 5"/>
          <p:cNvSpPr/>
          <p:nvPr/>
        </p:nvSpPr>
        <p:spPr>
          <a:xfrm>
            <a:off x="5550408" y="4041648"/>
            <a:ext cx="4096512" cy="190195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高性能通信确保了系统间数据传输的极速与稳定性，有效降低延迟，提升整体响应速度。采用先进的协议和算法，实现了高效的数据压缩与加密，保障数据传输的安全性，同时优化了资源利用率，提升了系统的可靠性和用户体验。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5550408" y="3557016"/>
            <a:ext cx="4096512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高性能通信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5550408" y="3968496"/>
            <a:ext cx="4041648" cy="0"/>
          </a:xfrm>
          <a:prstGeom prst="line">
            <a:avLst/>
          </a:prstGeom>
          <a:solidFill>
            <a:srgbClr val="FFFFFF"/>
          </a:solidFill>
          <a:ln w="19050">
            <a:solidFill>
              <a:srgbClr val="3085FA">
                <a:alpha val="60000"/>
              </a:srgbClr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5550408" y="3054096"/>
            <a:ext cx="1078992" cy="3840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2000" b="1" dirty="0">
                <a:solidFill>
                  <a:srgbClr val="3085FA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Step2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10351008" y="4041648"/>
            <a:ext cx="4187952" cy="190195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多传感器支持使得系统具备高度集成和兼容性，能够融合来自不同类型传感器（如摄像头、雷达、激光雷达等）的数据，提高感知的准确性和可靠性，增强车辆在复杂环境下的自适应能力。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10351008" y="3557016"/>
            <a:ext cx="4096512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多传感器支持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10351008" y="3968496"/>
            <a:ext cx="4059936" cy="0"/>
          </a:xfrm>
          <a:prstGeom prst="line">
            <a:avLst/>
          </a:prstGeom>
          <a:solidFill>
            <a:srgbClr val="FFFFFF"/>
          </a:solidFill>
          <a:ln w="19050">
            <a:solidFill>
              <a:srgbClr val="3085FA">
                <a:alpha val="60000"/>
              </a:srgbClr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10351008" y="3054096"/>
            <a:ext cx="1024128" cy="3840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2000" b="1" dirty="0">
                <a:solidFill>
                  <a:srgbClr val="3085FA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Step3</a:t>
            </a:r>
            <a:endParaRPr lang="en-US" sz="2000" dirty="0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58952" y="457200"/>
            <a:ext cx="612648" cy="85953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45336" y="475488"/>
            <a:ext cx="13048488" cy="8412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未来展望</a:t>
            </a:r>
            <a:endParaRPr lang="en-US" sz="36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05256" y="4645152"/>
            <a:ext cx="5431536" cy="27432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13432" y="1508760"/>
            <a:ext cx="2596896" cy="2816352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7984" y="4315968"/>
            <a:ext cx="2752344" cy="329184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68312" y="1572768"/>
            <a:ext cx="7525512" cy="273405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260336" y="1728216"/>
            <a:ext cx="7114032" cy="3840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技术升级方向</a:t>
            </a:r>
            <a:endParaRPr lang="en-US" sz="1800" dirty="0"/>
          </a:p>
        </p:txBody>
      </p:sp>
      <p:sp>
        <p:nvSpPr>
          <p:cNvPr id="8" name="Text 2"/>
          <p:cNvSpPr/>
          <p:nvPr/>
        </p:nvSpPr>
        <p:spPr>
          <a:xfrm>
            <a:off x="7260336" y="2084832"/>
            <a:ext cx="7114032" cy="202082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持续优化算法，提高车辆感知与决策能力。</a:t>
            </a:r>
            <a:endParaRPr lang="en-US" sz="1500" dirty="0"/>
          </a:p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推进车联网技术，实现车辆与外部环境的实时交互。</a:t>
            </a:r>
            <a:endParaRPr lang="en-US" sz="1500" dirty="0"/>
          </a:p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强化数据安全，确保信息传输的安全性。</a:t>
            </a:r>
            <a:endParaRPr lang="en-US" sz="1500" dirty="0"/>
          </a:p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探索5G通信技术，提升数据传输速度与稳定性。</a:t>
            </a:r>
            <a:endParaRPr lang="en-US" sz="1500" dirty="0"/>
          </a:p>
        </p:txBody>
      </p:sp>
      <p:pic>
        <p:nvPicPr>
          <p:cNvPr id="9" name="Image 4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68312" y="4654296"/>
            <a:ext cx="7525512" cy="2734056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7260336" y="4809744"/>
            <a:ext cx="7114032" cy="3840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市场应用前景</a:t>
            </a:r>
            <a:endParaRPr lang="en-US" sz="1800" dirty="0"/>
          </a:p>
        </p:txBody>
      </p:sp>
      <p:sp>
        <p:nvSpPr>
          <p:cNvPr id="11" name="Text 4"/>
          <p:cNvSpPr/>
          <p:nvPr/>
        </p:nvSpPr>
        <p:spPr>
          <a:xfrm>
            <a:off x="7260336" y="5166360"/>
            <a:ext cx="7114032" cy="202996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随着智能驾驶技术的不断成熟，市场应用前景广阔。预计未来几年，智能驾驶解决方案将在公共交通、物流运输、个人出行等领域大规模推广，带动相关产业链快速发展，为我国经济转型和产业升级注入新动力。</a:t>
            </a:r>
            <a:endParaRPr lang="en-US" sz="1500" dirty="0"/>
          </a:p>
        </p:txBody>
      </p:sp>
      <p:sp>
        <p:nvSpPr>
          <p:cNvPr id="12" name="Shape 5"/>
          <p:cNvSpPr/>
          <p:nvPr/>
        </p:nvSpPr>
        <p:spPr>
          <a:xfrm>
            <a:off x="4745736" y="2944368"/>
            <a:ext cx="1792224" cy="0"/>
          </a:xfrm>
          <a:prstGeom prst="line">
            <a:avLst/>
          </a:prstGeom>
          <a:solidFill>
            <a:srgbClr val="FFFFFF"/>
          </a:solidFill>
          <a:ln w="19050">
            <a:solidFill>
              <a:srgbClr val="808080">
                <a:alpha val="40000"/>
              </a:srgbClr>
            </a:solidFill>
            <a:prstDash val="sysDot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3" name="Shape 6"/>
          <p:cNvSpPr/>
          <p:nvPr/>
        </p:nvSpPr>
        <p:spPr>
          <a:xfrm>
            <a:off x="6483096" y="2889504"/>
            <a:ext cx="100584" cy="100584"/>
          </a:xfrm>
          <a:prstGeom prst="ellipse">
            <a:avLst/>
          </a:prstGeom>
          <a:solidFill>
            <a:srgbClr val="3085FA"/>
          </a:solidFill>
          <a:ln w="19050">
            <a:solidFill>
              <a:srgbClr val="3085FA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4" name="Shape 7"/>
          <p:cNvSpPr/>
          <p:nvPr/>
        </p:nvSpPr>
        <p:spPr>
          <a:xfrm>
            <a:off x="5934456" y="5779008"/>
            <a:ext cx="548640" cy="0"/>
          </a:xfrm>
          <a:prstGeom prst="line">
            <a:avLst/>
          </a:prstGeom>
          <a:solidFill>
            <a:srgbClr val="FFFFFF"/>
          </a:solidFill>
          <a:ln w="19050">
            <a:solidFill>
              <a:srgbClr val="808080">
                <a:alpha val="40000"/>
              </a:srgbClr>
            </a:solidFill>
            <a:prstDash val="sysDot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5" name="Shape 8"/>
          <p:cNvSpPr/>
          <p:nvPr/>
        </p:nvSpPr>
        <p:spPr>
          <a:xfrm>
            <a:off x="6437376" y="5724144"/>
            <a:ext cx="100584" cy="100584"/>
          </a:xfrm>
          <a:prstGeom prst="ellipse">
            <a:avLst/>
          </a:prstGeom>
          <a:solidFill>
            <a:srgbClr val="3BAEFF"/>
          </a:solidFill>
          <a:ln w="19050">
            <a:solidFill>
              <a:srgbClr val="3BAEF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6" name="Text 9"/>
          <p:cNvSpPr/>
          <p:nvPr/>
        </p:nvSpPr>
        <p:spPr>
          <a:xfrm>
            <a:off x="3392424" y="2935224"/>
            <a:ext cx="420624" cy="42976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2000" b="1" dirty="0">
                <a:solidFill>
                  <a:srgbClr val="FFFFFF"/>
                </a:solidFill>
                <a:latin typeface="Barlow" panose="00000500000000000000" pitchFamily="34" charset="0"/>
                <a:ea typeface="Barlow" panose="00000500000000000000" pitchFamily="34" charset="-122"/>
                <a:cs typeface="Barlow" panose="00000500000000000000" pitchFamily="34" charset="-120"/>
              </a:rPr>
              <a:t>01</a:t>
            </a:r>
            <a:endParaRPr lang="en-US" sz="2000" dirty="0"/>
          </a:p>
        </p:txBody>
      </p:sp>
      <p:sp>
        <p:nvSpPr>
          <p:cNvPr id="17" name="Text 10"/>
          <p:cNvSpPr/>
          <p:nvPr/>
        </p:nvSpPr>
        <p:spPr>
          <a:xfrm>
            <a:off x="3392424" y="5815584"/>
            <a:ext cx="420624" cy="42976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2000" b="1" dirty="0">
                <a:solidFill>
                  <a:srgbClr val="FFFFFF"/>
                </a:solidFill>
                <a:latin typeface="Barlow" panose="00000500000000000000" pitchFamily="34" charset="0"/>
                <a:ea typeface="Barlow" panose="00000500000000000000" pitchFamily="34" charset="-122"/>
                <a:cs typeface="Barlow" panose="00000500000000000000" pitchFamily="34" charset="-120"/>
              </a:rPr>
              <a:t>02</a:t>
            </a:r>
            <a:endParaRPr lang="en-US" sz="200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8952" y="457200"/>
            <a:ext cx="612648" cy="85953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19272" y="3803904"/>
            <a:ext cx="8723376" cy="2962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64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结论与建议</a:t>
            </a:r>
            <a:endParaRPr lang="en-US" sz="6400" dirty="0"/>
          </a:p>
        </p:txBody>
      </p:sp>
      <p:sp>
        <p:nvSpPr>
          <p:cNvPr id="3" name="Text 1"/>
          <p:cNvSpPr/>
          <p:nvPr/>
        </p:nvSpPr>
        <p:spPr>
          <a:xfrm>
            <a:off x="6967728" y="2615184"/>
            <a:ext cx="1417320" cy="121615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6400" b="1" dirty="0">
                <a:solidFill>
                  <a:srgbClr val="3085FA"/>
                </a:solidFill>
                <a:latin typeface="Barlow" panose="00000500000000000000" pitchFamily="34" charset="0"/>
                <a:ea typeface="Barlow" panose="00000500000000000000" pitchFamily="34" charset="-122"/>
                <a:cs typeface="Barlow" panose="00000500000000000000" pitchFamily="34" charset="-120"/>
              </a:rPr>
              <a:t>08</a:t>
            </a:r>
            <a:endParaRPr lang="en-US" sz="6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41832" y="4818888"/>
            <a:ext cx="6711696" cy="2157984"/>
          </a:xfrm>
          <a:prstGeom prst="rect">
            <a:avLst/>
          </a:prstGeom>
          <a:solidFill>
            <a:srgbClr val="3085FA">
              <a:alpha val="14902"/>
            </a:srgbClr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808976" y="2514600"/>
            <a:ext cx="6693408" cy="4462272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941832" y="2514600"/>
            <a:ext cx="6711696" cy="2157984"/>
          </a:xfrm>
          <a:prstGeom prst="rect">
            <a:avLst/>
          </a:prstGeom>
          <a:noFill/>
          <a:ln w="19050">
            <a:solidFill>
              <a:srgbClr val="3085FA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1545336" y="466344"/>
            <a:ext cx="13048488" cy="8412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项目总结</a:t>
            </a:r>
            <a:endParaRPr lang="en-US" sz="3600" dirty="0"/>
          </a:p>
        </p:txBody>
      </p:sp>
      <p:sp>
        <p:nvSpPr>
          <p:cNvPr id="6" name="Shape 3"/>
          <p:cNvSpPr/>
          <p:nvPr/>
        </p:nvSpPr>
        <p:spPr>
          <a:xfrm>
            <a:off x="13661136" y="1078992"/>
            <a:ext cx="164592" cy="164592"/>
          </a:xfrm>
          <a:prstGeom prst="ellipse">
            <a:avLst/>
          </a:prstGeom>
          <a:solidFill>
            <a:srgbClr val="3085FA">
              <a:alpha val="14902"/>
            </a:srgbClr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13935456" y="1078992"/>
            <a:ext cx="164592" cy="164592"/>
          </a:xfrm>
          <a:prstGeom prst="ellipse">
            <a:avLst/>
          </a:prstGeom>
          <a:solidFill>
            <a:srgbClr val="3085FA">
              <a:alpha val="14902"/>
            </a:srgbClr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14218920" y="1078992"/>
            <a:ext cx="164592" cy="164592"/>
          </a:xfrm>
          <a:prstGeom prst="ellipse">
            <a:avLst/>
          </a:prstGeom>
          <a:solidFill>
            <a:srgbClr val="3085FA">
              <a:alpha val="14902"/>
            </a:srgbClr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1572768" y="3172968"/>
            <a:ext cx="5440680" cy="123444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项目成果显著，成功研发了高效稳定的智能驾驶中间件，提升了系统性能与安全性。实现了模块化设计，便于后续维护与升级。同时，降低了开发成本，缩短了开发周期，为智能驾驶技术的广泛应用奠定了坚实基础。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1572768" y="2779776"/>
            <a:ext cx="5440680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项目成果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1572768" y="5477256"/>
            <a:ext cx="5440680" cy="123444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在智能驾驶中间件开发过程中，我们面临了多项挑战，包括实时性要求高、数据量庞大处理困难、系统安全性与稳定性保障、以及多源异构数据的融合与处理。这些挑战要求我们不断优化算法，提高系统性能，确保中间件在复杂环境下稳定运行。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1572768" y="5093208"/>
            <a:ext cx="5440680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遇到的挑战</a:t>
            </a:r>
            <a:endParaRPr lang="en-US" sz="1800" dirty="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952" y="457200"/>
            <a:ext cx="612648" cy="85953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10128" y="2679192"/>
            <a:ext cx="10945368" cy="1975104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9744" y="5221224"/>
            <a:ext cx="9436608" cy="196596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83664" y="5038344"/>
            <a:ext cx="2926080" cy="429768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4128" y="5257800"/>
            <a:ext cx="4654296" cy="2203704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12264" y="1975104"/>
            <a:ext cx="2478024" cy="2889504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545336" y="475488"/>
            <a:ext cx="13048488" cy="8412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建议与展望</a:t>
            </a:r>
            <a:endParaRPr lang="en-US" sz="3600" dirty="0"/>
          </a:p>
        </p:txBody>
      </p:sp>
      <p:sp>
        <p:nvSpPr>
          <p:cNvPr id="8" name="Text 1"/>
          <p:cNvSpPr/>
          <p:nvPr/>
        </p:nvSpPr>
        <p:spPr>
          <a:xfrm>
            <a:off x="5879592" y="5413248"/>
            <a:ext cx="8028432" cy="3840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进一步优化方向</a:t>
            </a:r>
            <a:endParaRPr lang="en-US" sz="1800" dirty="0"/>
          </a:p>
        </p:txBody>
      </p:sp>
      <p:sp>
        <p:nvSpPr>
          <p:cNvPr id="9" name="Text 2"/>
          <p:cNvSpPr/>
          <p:nvPr/>
        </p:nvSpPr>
        <p:spPr>
          <a:xfrm>
            <a:off x="5879592" y="5769864"/>
            <a:ext cx="8028432" cy="120700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在智能驾驶中间件开发中，进一步优化方向包括：强化数据处理能力，提升系统稳定性与安全性；加强算法模型迭代，提高环境感知与决策响应速度；优化软件架构，增强跨平台兼容性与扩展性；引入边缘计算技术，降低延迟与功耗。</a:t>
            </a:r>
            <a:endParaRPr lang="en-US" sz="1500" dirty="0"/>
          </a:p>
        </p:txBody>
      </p:sp>
      <p:sp>
        <p:nvSpPr>
          <p:cNvPr id="10" name="Text 3"/>
          <p:cNvSpPr/>
          <p:nvPr/>
        </p:nvSpPr>
        <p:spPr>
          <a:xfrm>
            <a:off x="4837176" y="2889504"/>
            <a:ext cx="9061704" cy="3840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行业合作与标准化</a:t>
            </a:r>
            <a:endParaRPr lang="en-US" sz="1800" dirty="0"/>
          </a:p>
        </p:txBody>
      </p:sp>
      <p:sp>
        <p:nvSpPr>
          <p:cNvPr id="11" name="Text 4"/>
          <p:cNvSpPr/>
          <p:nvPr/>
        </p:nvSpPr>
        <p:spPr>
          <a:xfrm>
            <a:off x="4837176" y="3236976"/>
            <a:ext cx="9061704" cy="120700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行业合作是智能驾驶中间件发展的重要推动力，建议加强跨企业、跨行业的合作，共享技术成果，共同制定行业标准和规范。标准化工作需同步推进，以确保不同厂商的中间件产品能够兼容互通，降低集成难度，推动整个智能驾驶行业的健康发展。</a:t>
            </a:r>
            <a:endParaRPr lang="en-US" sz="1500" dirty="0"/>
          </a:p>
        </p:txBody>
      </p:sp>
      <p:sp>
        <p:nvSpPr>
          <p:cNvPr id="12" name="Text 5"/>
          <p:cNvSpPr/>
          <p:nvPr/>
        </p:nvSpPr>
        <p:spPr>
          <a:xfrm>
            <a:off x="3136392" y="3511296"/>
            <a:ext cx="420624" cy="42976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2000" b="1" dirty="0">
                <a:solidFill>
                  <a:srgbClr val="FFFFFF"/>
                </a:solidFill>
                <a:latin typeface="Barlow" panose="00000500000000000000" pitchFamily="34" charset="0"/>
                <a:ea typeface="Barlow" panose="00000500000000000000" pitchFamily="34" charset="-122"/>
                <a:cs typeface="Barlow" panose="00000500000000000000" pitchFamily="34" charset="-120"/>
              </a:rPr>
              <a:t>01</a:t>
            </a:r>
            <a:endParaRPr lang="en-US" sz="2000" dirty="0"/>
          </a:p>
        </p:txBody>
      </p:sp>
      <p:sp>
        <p:nvSpPr>
          <p:cNvPr id="13" name="Text 6"/>
          <p:cNvSpPr/>
          <p:nvPr/>
        </p:nvSpPr>
        <p:spPr>
          <a:xfrm>
            <a:off x="3136392" y="6199632"/>
            <a:ext cx="420624" cy="42976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2000" b="1" dirty="0">
                <a:solidFill>
                  <a:srgbClr val="FFFFFF"/>
                </a:solidFill>
                <a:latin typeface="Barlow" panose="00000500000000000000" pitchFamily="34" charset="0"/>
                <a:ea typeface="Barlow" panose="00000500000000000000" pitchFamily="34" charset="-122"/>
                <a:cs typeface="Barlow" panose="00000500000000000000" pitchFamily="34" charset="-120"/>
              </a:rPr>
              <a:t>02</a:t>
            </a:r>
            <a:endParaRPr lang="en-US" sz="2000" dirty="0"/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8952" y="457200"/>
            <a:ext cx="612648" cy="85953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243048" cy="85770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517904" y="1984248"/>
            <a:ext cx="6684264" cy="282549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b"/>
          <a:lstStyle/>
          <a:p>
            <a:pPr algn="l">
              <a:lnSpc>
                <a:spcPct val="100000"/>
              </a:lnSpc>
            </a:pPr>
            <a:r>
              <a:rPr lang="en-US" sz="72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谢谢观看</a:t>
            </a:r>
            <a:endParaRPr lang="en-US" sz="7200" dirty="0"/>
          </a:p>
        </p:txBody>
      </p:sp>
      <p:sp>
        <p:nvSpPr>
          <p:cNvPr id="4" name="Text 1"/>
          <p:cNvSpPr/>
          <p:nvPr/>
        </p:nvSpPr>
        <p:spPr>
          <a:xfrm>
            <a:off x="1517904" y="4992624"/>
            <a:ext cx="6976872" cy="29260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400" dirty="0">
                <a:solidFill>
                  <a:srgbClr val="19191A"/>
                </a:solidFill>
                <a:latin typeface="Source Han Sans CN" panose="020B0500000000000000" pitchFamily="34" charset="-122"/>
                <a:ea typeface="Source Han Sans CN" panose="020B0500000000000000" pitchFamily="34" charset="-122"/>
                <a:cs typeface="Source Han Sans CN" panose="020B0500000000000000" pitchFamily="34" charset="-120"/>
              </a:rPr>
              <a:t>加速智能驾驶落地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" y="466344"/>
            <a:ext cx="1600200" cy="3840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6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YOUR LOGO</a:t>
            </a:r>
            <a:endParaRPr lang="en-US" sz="16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904" y="6089904"/>
            <a:ext cx="2523744" cy="51206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792224" y="6163056"/>
            <a:ext cx="1975104" cy="3840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600" dirty="0">
                <a:solidFill>
                  <a:srgbClr val="FFFFFF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汇报人：xxx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19272" y="3803904"/>
            <a:ext cx="8723376" cy="2962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64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项目背景与目标</a:t>
            </a:r>
            <a:endParaRPr lang="en-US" sz="6400" dirty="0"/>
          </a:p>
        </p:txBody>
      </p:sp>
      <p:sp>
        <p:nvSpPr>
          <p:cNvPr id="3" name="Text 1"/>
          <p:cNvSpPr/>
          <p:nvPr/>
        </p:nvSpPr>
        <p:spPr>
          <a:xfrm>
            <a:off x="6967728" y="2615184"/>
            <a:ext cx="1417320" cy="121615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6400" b="1" dirty="0">
                <a:solidFill>
                  <a:srgbClr val="3085FA"/>
                </a:solidFill>
                <a:latin typeface="Barlow" panose="00000500000000000000" pitchFamily="34" charset="0"/>
                <a:ea typeface="Barlow" panose="00000500000000000000" pitchFamily="34" charset="-122"/>
                <a:cs typeface="Barlow" panose="00000500000000000000" pitchFamily="34" charset="-120"/>
              </a:rPr>
              <a:t>01</a:t>
            </a:r>
            <a:endParaRPr lang="en-US" sz="6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325880" y="1984248"/>
            <a:ext cx="6016752" cy="5724144"/>
          </a:xfrm>
          <a:prstGeom prst="roundRect">
            <a:avLst>
              <a:gd name="adj" fmla="val 3035"/>
            </a:avLst>
          </a:prstGeom>
          <a:noFill/>
          <a:ln w="19050">
            <a:solidFill>
              <a:srgbClr val="3085FA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3" name="Shape 1"/>
          <p:cNvSpPr/>
          <p:nvPr/>
        </p:nvSpPr>
        <p:spPr>
          <a:xfrm>
            <a:off x="7918704" y="1984248"/>
            <a:ext cx="6016752" cy="5724144"/>
          </a:xfrm>
          <a:prstGeom prst="roundRect">
            <a:avLst>
              <a:gd name="adj" fmla="val 3035"/>
            </a:avLst>
          </a:prstGeom>
          <a:noFill/>
          <a:ln w="19050">
            <a:solidFill>
              <a:srgbClr val="3BAEF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4" name="Text 2"/>
          <p:cNvSpPr/>
          <p:nvPr/>
        </p:nvSpPr>
        <p:spPr>
          <a:xfrm>
            <a:off x="1545336" y="466344"/>
            <a:ext cx="13039344" cy="8412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项目背景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1810512" y="2505456"/>
            <a:ext cx="5038344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智能驾驶技术发展趋势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8394192" y="2505456"/>
            <a:ext cx="5038344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中间件在智能驾驶系统中的重要性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1810512" y="3145536"/>
            <a:ext cx="5038344" cy="190195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智能驾驶技术正迅速发展，呈现出集成化、网络化、智能化三大趋势。车辆逐渐实现高级辅助驾驶功能，向完全自动驾驶迈进，同时，车联网技术的融合使得车辆能够实现更高效的信息交互与处理，提升驾驶安全与舒适度。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8394192" y="3145536"/>
            <a:ext cx="5038344" cy="190195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中间件作为智能驾驶系统的大脑中枢，承担着数据融合、决策支持、模块协同等关键任务，是连接各个硬件组件和软件应用的重要桥梁。其高效、稳定的工作性能直接关系到智能驾驶系统的可靠性和安全性。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1618488" y="1655064"/>
            <a:ext cx="667512" cy="667512"/>
          </a:xfrm>
          <a:prstGeom prst="ellipse">
            <a:avLst/>
          </a:prstGeom>
          <a:solidFill>
            <a:srgbClr val="3085FA"/>
          </a:solidFill>
          <a:ln w="19050">
            <a:solidFill>
              <a:srgbClr val="3085FA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8193024" y="1655064"/>
            <a:ext cx="667512" cy="667512"/>
          </a:xfrm>
          <a:prstGeom prst="ellipse">
            <a:avLst/>
          </a:prstGeom>
          <a:solidFill>
            <a:srgbClr val="3BAEFF"/>
          </a:solidFill>
          <a:ln w="19050">
            <a:solidFill>
              <a:srgbClr val="3BAEF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1801368" y="3008376"/>
            <a:ext cx="5084064" cy="0"/>
          </a:xfrm>
          <a:prstGeom prst="line">
            <a:avLst/>
          </a:prstGeom>
          <a:solidFill>
            <a:srgbClr val="FFFFFF"/>
          </a:solidFill>
          <a:ln w="19050">
            <a:solidFill>
              <a:srgbClr val="3085FA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8394192" y="3008376"/>
            <a:ext cx="5038344" cy="0"/>
          </a:xfrm>
          <a:prstGeom prst="line">
            <a:avLst/>
          </a:prstGeom>
          <a:solidFill>
            <a:srgbClr val="FFFFFF"/>
          </a:solidFill>
          <a:ln w="19050">
            <a:solidFill>
              <a:srgbClr val="3BAEF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1368" y="5248656"/>
            <a:ext cx="5038344" cy="2057400"/>
          </a:xfrm>
          <a:prstGeom prst="rect">
            <a:avLst/>
          </a:prstGeom>
        </p:spPr>
      </p:pic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92" y="5248656"/>
            <a:ext cx="5038344" cy="2057400"/>
          </a:xfrm>
          <a:prstGeom prst="rect">
            <a:avLst/>
          </a:prstGeom>
        </p:spPr>
      </p:pic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5904" y="1837944"/>
            <a:ext cx="301752" cy="301752"/>
          </a:xfrm>
          <a:prstGeom prst="rect">
            <a:avLst/>
          </a:prstGeom>
        </p:spPr>
      </p:pic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1368" y="1837944"/>
            <a:ext cx="301752" cy="301752"/>
          </a:xfrm>
          <a:prstGeom prst="rect">
            <a:avLst/>
          </a:prstGeom>
        </p:spPr>
      </p:pic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8952" y="457200"/>
            <a:ext cx="612648" cy="8595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4328" y="2185416"/>
            <a:ext cx="2377440" cy="2386584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712" y="2185416"/>
            <a:ext cx="2377440" cy="237744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2249424" y="3026664"/>
            <a:ext cx="749808" cy="749808"/>
          </a:xfrm>
          <a:prstGeom prst="ellipse">
            <a:avLst/>
          </a:prstGeom>
          <a:solidFill>
            <a:srgbClr val="3085FA"/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5" name="Shape 1"/>
          <p:cNvSpPr/>
          <p:nvPr/>
        </p:nvSpPr>
        <p:spPr>
          <a:xfrm>
            <a:off x="9893808" y="3026664"/>
            <a:ext cx="749808" cy="749808"/>
          </a:xfrm>
          <a:prstGeom prst="ellipse">
            <a:avLst/>
          </a:prstGeom>
          <a:solidFill>
            <a:srgbClr val="3BAEFF"/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6" name="Text 2"/>
          <p:cNvSpPr/>
          <p:nvPr/>
        </p:nvSpPr>
        <p:spPr>
          <a:xfrm>
            <a:off x="2432304" y="3209544"/>
            <a:ext cx="384048" cy="3840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800" b="1" dirty="0">
                <a:solidFill>
                  <a:srgbClr val="FFFFFF"/>
                </a:solidFill>
                <a:latin typeface="Barlow" panose="00000500000000000000" pitchFamily="34" charset="0"/>
                <a:ea typeface="Barlow" panose="00000500000000000000" pitchFamily="34" charset="-122"/>
                <a:cs typeface="Barlow" panose="00000500000000000000" pitchFamily="34" charset="-120"/>
              </a:rPr>
              <a:t>01</a:t>
            </a:r>
            <a:endParaRPr lang="en-US" sz="1800" dirty="0"/>
          </a:p>
        </p:txBody>
      </p:sp>
      <p:sp>
        <p:nvSpPr>
          <p:cNvPr id="7" name="Text 3"/>
          <p:cNvSpPr/>
          <p:nvPr/>
        </p:nvSpPr>
        <p:spPr>
          <a:xfrm>
            <a:off x="10076688" y="3209544"/>
            <a:ext cx="374904" cy="3840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800" b="1" dirty="0">
                <a:solidFill>
                  <a:srgbClr val="FFFFFF"/>
                </a:solidFill>
                <a:latin typeface="Barlow" panose="00000500000000000000" pitchFamily="34" charset="0"/>
                <a:ea typeface="Barlow" panose="00000500000000000000" pitchFamily="34" charset="-122"/>
                <a:cs typeface="Barlow" panose="00000500000000000000" pitchFamily="34" charset="-120"/>
              </a:rPr>
              <a:t>02</a:t>
            </a:r>
            <a:endParaRPr lang="en-US" sz="1800" dirty="0"/>
          </a:p>
        </p:txBody>
      </p:sp>
      <p:sp>
        <p:nvSpPr>
          <p:cNvPr id="8" name="Shape 4"/>
          <p:cNvSpPr/>
          <p:nvPr/>
        </p:nvSpPr>
        <p:spPr>
          <a:xfrm>
            <a:off x="7626096" y="2185416"/>
            <a:ext cx="0" cy="4663440"/>
          </a:xfrm>
          <a:prstGeom prst="line">
            <a:avLst/>
          </a:prstGeom>
          <a:solidFill>
            <a:srgbClr val="FFFFFF"/>
          </a:solidFill>
          <a:ln w="19050">
            <a:solidFill>
              <a:srgbClr val="808080">
                <a:alpha val="25098"/>
              </a:srgbClr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9" name="Text 5"/>
          <p:cNvSpPr/>
          <p:nvPr/>
        </p:nvSpPr>
        <p:spPr>
          <a:xfrm>
            <a:off x="1335024" y="5129784"/>
            <a:ext cx="4946904" cy="17190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开发高效稳定的智能驾驶中间件，旨在实现以下目标：</a:t>
            </a:r>
            <a:endParaRPr lang="en-US" sz="1500" dirty="0"/>
          </a:p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提升数据处理速度与准确性，确保实时响应</a:t>
            </a:r>
            <a:endParaRPr lang="en-US" sz="1500" dirty="0"/>
          </a:p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增强系统鲁棒性，适应复杂环境与多样化需求</a:t>
            </a:r>
            <a:endParaRPr lang="en-US" sz="1500" dirty="0"/>
          </a:p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实现模块间高效通信，降低系统延迟</a:t>
            </a:r>
            <a:endParaRPr lang="en-US" sz="1500" dirty="0"/>
          </a:p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提高系统可扩展性，为未来功能升级奠定基础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1335024" y="4754880"/>
            <a:ext cx="4946904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ctr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开发高效稳定的智能驾驶中间件</a:t>
            </a:r>
            <a:endParaRPr lang="en-US" sz="1800" dirty="0"/>
          </a:p>
        </p:txBody>
      </p:sp>
      <p:sp>
        <p:nvSpPr>
          <p:cNvPr id="11" name="Text 7"/>
          <p:cNvSpPr/>
          <p:nvPr/>
        </p:nvSpPr>
        <p:spPr>
          <a:xfrm>
            <a:off x="8988552" y="5129784"/>
            <a:ext cx="4946904" cy="17190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为实现智能驾驶系统的快速量产与迭代升级，本项目致力于开发一套灵活、可扩展的中间件平台。通过模块化设计，实现硬件兼容性、软件升级的便捷性，以及功能迭代的高效性，确保智能驾驶系统在快速变化的市场环境中保持竞争力。</a:t>
            </a:r>
            <a:endParaRPr lang="en-US" sz="1500" dirty="0"/>
          </a:p>
        </p:txBody>
      </p:sp>
      <p:sp>
        <p:nvSpPr>
          <p:cNvPr id="12" name="Text 8"/>
          <p:cNvSpPr/>
          <p:nvPr/>
        </p:nvSpPr>
        <p:spPr>
          <a:xfrm>
            <a:off x="8988552" y="4754880"/>
            <a:ext cx="4946904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ctr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支持快速量产与迭代升级</a:t>
            </a:r>
            <a:endParaRPr lang="en-US" sz="1800" dirty="0"/>
          </a:p>
        </p:txBody>
      </p:sp>
      <p:sp>
        <p:nvSpPr>
          <p:cNvPr id="13" name="Text 9"/>
          <p:cNvSpPr/>
          <p:nvPr/>
        </p:nvSpPr>
        <p:spPr>
          <a:xfrm>
            <a:off x="1545336" y="466344"/>
            <a:ext cx="13048488" cy="85039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项目目标</a:t>
            </a:r>
            <a:endParaRPr lang="en-US" sz="360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952" y="457200"/>
            <a:ext cx="612648" cy="8595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19272" y="3803904"/>
            <a:ext cx="8723376" cy="2962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64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中间件架构概述</a:t>
            </a:r>
            <a:endParaRPr lang="en-US" sz="6400" dirty="0"/>
          </a:p>
        </p:txBody>
      </p:sp>
      <p:sp>
        <p:nvSpPr>
          <p:cNvPr id="3" name="Text 1"/>
          <p:cNvSpPr/>
          <p:nvPr/>
        </p:nvSpPr>
        <p:spPr>
          <a:xfrm>
            <a:off x="6967728" y="2615184"/>
            <a:ext cx="1417320" cy="121615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6400" b="1" dirty="0">
                <a:solidFill>
                  <a:srgbClr val="3085FA"/>
                </a:solidFill>
                <a:latin typeface="Barlow" panose="00000500000000000000" pitchFamily="34" charset="0"/>
                <a:ea typeface="Barlow" panose="00000500000000000000" pitchFamily="34" charset="-122"/>
                <a:cs typeface="Barlow" panose="00000500000000000000" pitchFamily="34" charset="-120"/>
              </a:rPr>
              <a:t>02</a:t>
            </a:r>
            <a:endParaRPr lang="en-US" sz="6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45336" y="475488"/>
            <a:ext cx="13039344" cy="8412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架构设计理念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8293608" y="2468880"/>
            <a:ext cx="6172200" cy="40233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模块化设计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8293608" y="5321808"/>
            <a:ext cx="6172200" cy="3840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高性能与稳定性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8284464" y="2871216"/>
            <a:ext cx="6181344" cy="142646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模块化设计旨在将系统分解为多个独立的模块，每个模块具备特定功能且易于替换与升级。这种设计理念提高了系统的灵活性、可维护性和扩展性，降低了复杂度，使得开发者能够高效地实现功能集成和迭代优化。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8284464" y="5715000"/>
            <a:ext cx="6181344" cy="142646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高性能与稳定性是中间件架构设计的核心。我们采用模块化设计，确保系统高效运行，减少延迟；同时引入冗余机制和故障恢复策略，保障系统稳定性和可靠性，即使在极端情况下也能保持正常运行。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7717536" y="2478024"/>
            <a:ext cx="402336" cy="402336"/>
          </a:xfrm>
          <a:prstGeom prst="roundRect">
            <a:avLst>
              <a:gd name="adj" fmla="val 22727"/>
            </a:avLst>
          </a:prstGeom>
          <a:solidFill>
            <a:srgbClr val="3085FA">
              <a:alpha val="14902"/>
            </a:srgbClr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7717536" y="5312664"/>
            <a:ext cx="402336" cy="402336"/>
          </a:xfrm>
          <a:prstGeom prst="roundRect">
            <a:avLst>
              <a:gd name="adj" fmla="val 22727"/>
            </a:avLst>
          </a:prstGeom>
          <a:solidFill>
            <a:srgbClr val="3BAEFF">
              <a:alpha val="14902"/>
            </a:srgbClr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808976" y="2560320"/>
            <a:ext cx="228600" cy="228600"/>
          </a:xfrm>
          <a:prstGeom prst="rect">
            <a:avLst/>
          </a:prstGeom>
        </p:spPr>
      </p:pic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8976" y="5394960"/>
            <a:ext cx="228600" cy="228600"/>
          </a:xfrm>
          <a:prstGeom prst="rect">
            <a:avLst/>
          </a:prstGeom>
        </p:spPr>
      </p:pic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" y="2221992"/>
            <a:ext cx="6391656" cy="5166360"/>
          </a:xfrm>
          <a:prstGeom prst="rect">
            <a:avLst/>
          </a:prstGeom>
        </p:spPr>
      </p:pic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8952" y="457200"/>
            <a:ext cx="612648" cy="8595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45336" y="475488"/>
            <a:ext cx="13048488" cy="8412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功能模块介绍</a:t>
            </a:r>
            <a:endParaRPr lang="en-US" sz="3600" dirty="0"/>
          </a:p>
        </p:txBody>
      </p:sp>
      <p:sp>
        <p:nvSpPr>
          <p:cNvPr id="3" name="Shape 1"/>
          <p:cNvSpPr/>
          <p:nvPr/>
        </p:nvSpPr>
        <p:spPr>
          <a:xfrm>
            <a:off x="2551176" y="2157984"/>
            <a:ext cx="0" cy="2423160"/>
          </a:xfrm>
          <a:prstGeom prst="lineInv">
            <a:avLst/>
          </a:prstGeom>
          <a:solidFill>
            <a:srgbClr val="FFFFFF"/>
          </a:solidFill>
          <a:ln w="19050">
            <a:solidFill>
              <a:srgbClr val="3085FA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8842248" y="2157984"/>
            <a:ext cx="0" cy="2423160"/>
          </a:xfrm>
          <a:prstGeom prst="lineInv">
            <a:avLst/>
          </a:prstGeom>
          <a:solidFill>
            <a:srgbClr val="FFFFFF"/>
          </a:solidFill>
          <a:ln w="19050">
            <a:solidFill>
              <a:srgbClr val="3085FA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440680" y="4572000"/>
            <a:ext cx="0" cy="1389888"/>
          </a:xfrm>
          <a:prstGeom prst="line">
            <a:avLst/>
          </a:prstGeom>
          <a:solidFill>
            <a:srgbClr val="FFFFFF"/>
          </a:solidFill>
          <a:ln w="19050">
            <a:solidFill>
              <a:srgbClr val="3BAEF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432304" y="2029968"/>
            <a:ext cx="246888" cy="246888"/>
          </a:xfrm>
          <a:prstGeom prst="ellipse">
            <a:avLst/>
          </a:prstGeom>
          <a:solidFill>
            <a:srgbClr val="3085FA">
              <a:alpha val="14902"/>
            </a:srgbClr>
          </a:solidFill>
          <a:ln w="19050">
            <a:solidFill>
              <a:srgbClr val="3085FA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8714232" y="2020824"/>
            <a:ext cx="246888" cy="246888"/>
          </a:xfrm>
          <a:prstGeom prst="ellipse">
            <a:avLst/>
          </a:prstGeom>
          <a:solidFill>
            <a:srgbClr val="3085FA">
              <a:alpha val="14902"/>
            </a:srgbClr>
          </a:solidFill>
          <a:ln w="19050">
            <a:solidFill>
              <a:srgbClr val="3085FA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5321808" y="5843016"/>
            <a:ext cx="246888" cy="246888"/>
          </a:xfrm>
          <a:prstGeom prst="ellipse">
            <a:avLst/>
          </a:prstGeom>
          <a:solidFill>
            <a:srgbClr val="3BAEFF">
              <a:alpha val="14902"/>
            </a:srgbClr>
          </a:solidFill>
          <a:ln w="19050">
            <a:solidFill>
              <a:srgbClr val="3BAEF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2505456" y="2103120"/>
            <a:ext cx="100584" cy="100584"/>
          </a:xfrm>
          <a:prstGeom prst="ellipse">
            <a:avLst/>
          </a:prstGeom>
          <a:solidFill>
            <a:srgbClr val="3085FA"/>
          </a:solidFill>
          <a:ln w="19050">
            <a:solidFill>
              <a:srgbClr val="3085FA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8787384" y="2103120"/>
            <a:ext cx="100584" cy="100584"/>
          </a:xfrm>
          <a:prstGeom prst="ellipse">
            <a:avLst/>
          </a:prstGeom>
          <a:solidFill>
            <a:srgbClr val="3085FA"/>
          </a:solidFill>
          <a:ln w="19050">
            <a:solidFill>
              <a:srgbClr val="3085FA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5394960" y="5916168"/>
            <a:ext cx="100584" cy="100584"/>
          </a:xfrm>
          <a:prstGeom prst="ellipse">
            <a:avLst/>
          </a:prstGeom>
          <a:solidFill>
            <a:srgbClr val="3BAEFF"/>
          </a:solidFill>
          <a:ln w="19050">
            <a:solidFill>
              <a:srgbClr val="3BAEF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2843784" y="2377440"/>
            <a:ext cx="4946904" cy="191109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通信管理作为中间件架构的核心模块，负责实现车内及车与外界的信息交互。它支持多协议通信，确保数据传输的稳定性和安全性，同时提供实时监控与故障诊断功能，以提高智能驾驶系统的响应速度和可靠性。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2843784" y="1975104"/>
            <a:ext cx="4946904" cy="36576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通信管理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9171432" y="2377440"/>
            <a:ext cx="4946904" cy="191109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执行管理作为中间件架构的核心，负责协调各功能模块高效运行。它能够实现对车辆动态控制指令的快速响应，确保系统稳定性和实时性。通过优化资源分配，执行管理模块提高了系统的整体性能和可靠性。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9171432" y="1965960"/>
            <a:ext cx="4946904" cy="37490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执行管理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5788152" y="6163056"/>
            <a:ext cx="4946904" cy="191109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状态管理作为中间件的核心功能模块，主要负责车辆行驶过程中的实时状态监控与处理。通过集成多源异构数据，实现车辆动态状态的高效融合与同步，确保系统响应的实时性与准确性。此外，状态管理还具备故障诊断与自恢复能力，提升智能驾驶系统的鲁棒性和可靠性。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5788152" y="5788152"/>
            <a:ext cx="4946904" cy="36576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状态管理</a:t>
            </a:r>
            <a:endParaRPr lang="en-US" sz="1800" dirty="0"/>
          </a:p>
        </p:txBody>
      </p:sp>
      <p:sp>
        <p:nvSpPr>
          <p:cNvPr id="18" name="Shape 16"/>
          <p:cNvSpPr/>
          <p:nvPr/>
        </p:nvSpPr>
        <p:spPr>
          <a:xfrm>
            <a:off x="1024128" y="4434840"/>
            <a:ext cx="283464" cy="283464"/>
          </a:xfrm>
          <a:prstGeom prst="ellipse">
            <a:avLst/>
          </a:prstGeom>
          <a:noFill/>
          <a:ln w="19050">
            <a:solidFill>
              <a:srgbClr val="3085FA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1097280" y="4507992"/>
            <a:ext cx="137160" cy="137160"/>
          </a:xfrm>
          <a:prstGeom prst="ellipse">
            <a:avLst/>
          </a:prstGeom>
          <a:solidFill>
            <a:srgbClr val="3085FA"/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13908024" y="4544568"/>
            <a:ext cx="118872" cy="64008"/>
          </a:xfrm>
          <a:prstGeom prst="chevron">
            <a:avLst/>
          </a:prstGeom>
          <a:solidFill>
            <a:srgbClr val="3085FA"/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13780008" y="4544568"/>
            <a:ext cx="109728" cy="64008"/>
          </a:xfrm>
          <a:prstGeom prst="chevron">
            <a:avLst/>
          </a:prstGeom>
          <a:solidFill>
            <a:srgbClr val="3085FA"/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13651992" y="4544568"/>
            <a:ext cx="109728" cy="64008"/>
          </a:xfrm>
          <a:prstGeom prst="chevron">
            <a:avLst/>
          </a:prstGeom>
          <a:solidFill>
            <a:srgbClr val="3085FA"/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 wrap="square" lIns="7112" tIns="0" rIns="7112" bIns="0" rtlCol="0" anchor="ctr"/>
          <a:lstStyle/>
          <a:p>
            <a:pPr algn="ctr">
              <a:lnSpc>
                <a:spcPct val="125000"/>
              </a:lnSpc>
            </a:pPr>
            <a:r>
              <a:rPr lang="en-US" sz="1400" dirty="0">
                <a:solidFill>
                  <a:srgbClr val="FFFFFF"/>
                </a:solidFill>
                <a:latin typeface="Source Han Sans CN" panose="020B0500000000000000" pitchFamily="34" charset="-122"/>
                <a:ea typeface="Source Han Sans CN" panose="020B0500000000000000" pitchFamily="34" charset="-122"/>
                <a:cs typeface="Source Han Sans CN" panose="020B0500000000000000" pitchFamily="34" charset="-120"/>
              </a:rPr>
              <a:t> </a:t>
            </a:r>
            <a:endParaRPr lang="en-US" sz="1400" dirty="0"/>
          </a:p>
        </p:txBody>
      </p:sp>
      <p:sp>
        <p:nvSpPr>
          <p:cNvPr id="23" name="Shape 21"/>
          <p:cNvSpPr/>
          <p:nvPr/>
        </p:nvSpPr>
        <p:spPr>
          <a:xfrm>
            <a:off x="13386816" y="4544568"/>
            <a:ext cx="265176" cy="64008"/>
          </a:xfrm>
          <a:prstGeom prst="chevron">
            <a:avLst/>
          </a:prstGeom>
          <a:solidFill>
            <a:srgbClr val="3085FA"/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24" name="Text 22"/>
          <p:cNvSpPr/>
          <p:nvPr/>
        </p:nvSpPr>
        <p:spPr>
          <a:xfrm>
            <a:off x="1152144" y="4544568"/>
            <a:ext cx="12344400" cy="64008"/>
          </a:xfrm>
          <a:prstGeom prst="rect">
            <a:avLst/>
          </a:prstGeom>
          <a:solidFill>
            <a:srgbClr val="3085FA"/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400" dirty="0">
                <a:solidFill>
                  <a:srgbClr val="FFFFFF"/>
                </a:solidFill>
                <a:latin typeface="Source Han Sans CN" panose="020B0500000000000000" pitchFamily="34" charset="-122"/>
                <a:ea typeface="Source Han Sans CN" panose="020B0500000000000000" pitchFamily="34" charset="-122"/>
                <a:cs typeface="Source Han Sans CN" panose="020B0500000000000000" pitchFamily="34" charset="-120"/>
              </a:rPr>
              <a:t>   </a:t>
            </a:r>
            <a:endParaRPr lang="en-US" sz="1400" dirty="0"/>
          </a:p>
        </p:txBody>
      </p:sp>
      <p:pic>
        <p:nvPicPr>
          <p:cNvPr id="25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58952" y="457200"/>
            <a:ext cx="612648" cy="8595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19272" y="3803904"/>
            <a:ext cx="8723376" cy="2962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6400" b="1" dirty="0">
                <a:solidFill>
                  <a:srgbClr val="1B2022"/>
                </a:solidFill>
                <a:latin typeface="HarmonyOS Sans" panose="00000500000000000000" pitchFamily="34" charset="-122"/>
                <a:ea typeface="HarmonyOS Sans" panose="00000500000000000000" pitchFamily="34" charset="-122"/>
                <a:cs typeface="HarmonyOS Sans" panose="00000500000000000000" pitchFamily="34" charset="-120"/>
              </a:rPr>
              <a:t>关键模块详解</a:t>
            </a:r>
            <a:endParaRPr lang="en-US" sz="6400" dirty="0"/>
          </a:p>
        </p:txBody>
      </p:sp>
      <p:sp>
        <p:nvSpPr>
          <p:cNvPr id="3" name="Text 1"/>
          <p:cNvSpPr/>
          <p:nvPr/>
        </p:nvSpPr>
        <p:spPr>
          <a:xfrm>
            <a:off x="6967728" y="2615184"/>
            <a:ext cx="1417320" cy="121615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6400" b="1" dirty="0">
                <a:solidFill>
                  <a:srgbClr val="3085FA"/>
                </a:solidFill>
                <a:latin typeface="Barlow" panose="00000500000000000000" pitchFamily="34" charset="0"/>
                <a:ea typeface="Barlow" panose="00000500000000000000" pitchFamily="34" charset="-122"/>
                <a:cs typeface="Barlow" panose="00000500000000000000" pitchFamily="34" charset="-120"/>
              </a:rPr>
              <a:t>03</a:t>
            </a:r>
            <a:endParaRPr lang="en-US" sz="64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DlkODc5ZTAxNzdkOTVkMTRhODUzNTFlY2IxMGY3NTc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4600</Words>
  <Application>WPS 演示</Application>
  <PresentationFormat>On-screen Show (16:9)</PresentationFormat>
  <Paragraphs>336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4" baseType="lpstr">
      <vt:lpstr>Arial</vt:lpstr>
      <vt:lpstr>宋体</vt:lpstr>
      <vt:lpstr>Wingdings</vt:lpstr>
      <vt:lpstr>HarmonyOS Sans</vt:lpstr>
      <vt:lpstr>HarmonyOS Sans</vt:lpstr>
      <vt:lpstr>Barlow</vt:lpstr>
      <vt:lpstr>Barlow</vt:lpstr>
      <vt:lpstr>Barlow</vt:lpstr>
      <vt:lpstr>Source Han Sans CN</vt:lpstr>
      <vt:lpstr>Source Han Sans CN</vt:lpstr>
      <vt:lpstr>Calibri</vt:lpstr>
      <vt:lpstr>微软雅黑</vt:lpstr>
      <vt:lpstr>Arial Unicode MS</vt:lpstr>
      <vt:lpstr>等线</vt:lpstr>
      <vt:lpstr>Microsoft JhengHei UI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智能驾驶中间件开发方案</dc:title>
  <dc:creator>Lian</dc:creator>
  <dc:subject>智能驾驶中间件开发方案</dc:subject>
  <cp:lastModifiedBy>Asvzeg</cp:lastModifiedBy>
  <cp:revision>3</cp:revision>
  <dcterms:created xsi:type="dcterms:W3CDTF">2024-12-19T10:11:00Z</dcterms:created>
  <dcterms:modified xsi:type="dcterms:W3CDTF">2024-12-20T06:06:26Z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C3F5739E369A4B8C8B324733EB9F35F7_12</vt:lpwstr>
  </property>
  <property fmtid="{D5CDD505-2E9C-101B-9397-08002B2CF9AE}" pid="3" name="KSOProductBuildVer">
    <vt:lpwstr>2052-12.1.0.16250</vt:lpwstr>
  </property>
</Properties>
</file>